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258" r:id="rId3"/>
    <p:sldId id="257" r:id="rId4"/>
    <p:sldId id="264" r:id="rId5"/>
    <p:sldId id="265" r:id="rId6"/>
    <p:sldId id="260" r:id="rId7"/>
    <p:sldId id="261" r:id="rId8"/>
    <p:sldId id="262" r:id="rId9"/>
    <p:sldId id="266" r:id="rId10"/>
    <p:sldId id="267" r:id="rId11"/>
    <p:sldId id="268" r:id="rId12"/>
    <p:sldId id="294" r:id="rId13"/>
    <p:sldId id="296" r:id="rId14"/>
    <p:sldId id="297" r:id="rId15"/>
    <p:sldId id="298" r:id="rId16"/>
    <p:sldId id="299" r:id="rId17"/>
    <p:sldId id="300" r:id="rId18"/>
    <p:sldId id="301" r:id="rId19"/>
    <p:sldId id="295" r:id="rId20"/>
    <p:sldId id="302" r:id="rId21"/>
    <p:sldId id="259" r:id="rId22"/>
    <p:sldId id="270" r:id="rId23"/>
    <p:sldId id="271" r:id="rId24"/>
    <p:sldId id="272" r:id="rId25"/>
    <p:sldId id="276" r:id="rId26"/>
    <p:sldId id="277" r:id="rId27"/>
    <p:sldId id="275" r:id="rId28"/>
    <p:sldId id="279" r:id="rId29"/>
    <p:sldId id="290" r:id="rId30"/>
    <p:sldId id="291" r:id="rId31"/>
    <p:sldId id="292" r:id="rId32"/>
    <p:sldId id="303" r:id="rId33"/>
    <p:sldId id="288" r:id="rId34"/>
    <p:sldId id="289" r:id="rId35"/>
    <p:sldId id="332" r:id="rId36"/>
    <p:sldId id="333" r:id="rId37"/>
    <p:sldId id="334" r:id="rId38"/>
    <p:sldId id="335" r:id="rId39"/>
    <p:sldId id="336" r:id="rId40"/>
    <p:sldId id="305" r:id="rId41"/>
    <p:sldId id="306"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304" r:id="rId63"/>
    <p:sldId id="337" r:id="rId64"/>
    <p:sldId id="338" r:id="rId65"/>
    <p:sldId id="293" r:id="rId66"/>
    <p:sldId id="327" r:id="rId67"/>
    <p:sldId id="328" r:id="rId68"/>
    <p:sldId id="329" r:id="rId69"/>
    <p:sldId id="330" r:id="rId70"/>
    <p:sldId id="331" r:id="rId71"/>
    <p:sldId id="282" r:id="rId72"/>
    <p:sldId id="287" r:id="rId73"/>
    <p:sldId id="283" r:id="rId74"/>
    <p:sldId id="284" r:id="rId75"/>
    <p:sldId id="285" r:id="rId7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3852" autoAdjust="0"/>
  </p:normalViewPr>
  <p:slideViewPr>
    <p:cSldViewPr snapToGrid="0" snapToObjects="1">
      <p:cViewPr varScale="1">
        <p:scale>
          <a:sx n="75" d="100"/>
          <a:sy n="75" d="100"/>
        </p:scale>
        <p:origin x="-127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defRPr sz="1200">
                <a:latin typeface="Calibri" charset="0"/>
                <a:ea typeface="MS PGothic" charset="0"/>
                <a:cs typeface="MS PGothic" charset="0"/>
              </a:defRPr>
            </a:lvl1pPr>
          </a:lstStyle>
          <a:p>
            <a:pPr>
              <a:defRPr/>
            </a:pPr>
            <a:endParaRPr lang="en-US"/>
          </a:p>
        </p:txBody>
      </p:sp>
      <p:sp>
        <p:nvSpPr>
          <p:cNvPr id="2048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a:defRPr sz="1200" smtClean="0"/>
            </a:lvl1pPr>
          </a:lstStyle>
          <a:p>
            <a:pPr>
              <a:defRPr/>
            </a:pPr>
            <a:fld id="{BDEBE7BF-9F64-4E74-8C4A-5F8D7743C248}" type="datetime1">
              <a:rPr lang="en-US"/>
              <a:pPr>
                <a:defRPr/>
              </a:pPr>
              <a:t>10/28/2015</a:t>
            </a:fld>
            <a:endParaRPr lang="en-US"/>
          </a:p>
        </p:txBody>
      </p:sp>
      <p:sp>
        <p:nvSpPr>
          <p:cNvPr id="204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2048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defRPr sz="1200">
                <a:latin typeface="Calibri" charset="0"/>
                <a:ea typeface="MS PGothic" charset="0"/>
                <a:cs typeface="MS PGothic" charset="0"/>
              </a:defRPr>
            </a:lvl1pPr>
          </a:lstStyle>
          <a:p>
            <a:pPr>
              <a:defRPr/>
            </a:pPr>
            <a:endParaRPr lang="en-US"/>
          </a:p>
        </p:txBody>
      </p:sp>
      <p:sp>
        <p:nvSpPr>
          <p:cNvPr id="2048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B074C260-059E-41D5-8D2C-29576D2FB4B8}" type="slidenum">
              <a:rPr lang="en-US"/>
              <a:pPr>
                <a:defRPr/>
              </a:pPr>
              <a:t>‹#›</a:t>
            </a:fld>
            <a:endParaRPr lang="en-US"/>
          </a:p>
        </p:txBody>
      </p:sp>
    </p:spTree>
    <p:extLst>
      <p:ext uri="{BB962C8B-B14F-4D97-AF65-F5344CB8AC3E}">
        <p14:creationId xmlns:p14="http://schemas.microsoft.com/office/powerpoint/2010/main" val="135688316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Calibri" charset="0"/>
        <a:ea typeface="MS PGothic" charset="0"/>
        <a:cs typeface="MS PGothic" charset="0"/>
      </a:defRPr>
    </a:lvl1pPr>
    <a:lvl2pPr marL="457200" algn="l" defTabSz="457200" rtl="0" eaLnBrk="0" fontAlgn="base" hangingPunct="0">
      <a:spcBef>
        <a:spcPct val="30000"/>
      </a:spcBef>
      <a:spcAft>
        <a:spcPct val="0"/>
      </a:spcAft>
      <a:defRPr sz="1200" kern="1200">
        <a:solidFill>
          <a:schemeClr val="tx1"/>
        </a:solidFill>
        <a:latin typeface="Calibri" charset="0"/>
        <a:ea typeface="MS PGothic" charset="0"/>
        <a:cs typeface="MS PGothic" charset="0"/>
      </a:defRPr>
    </a:lvl2pPr>
    <a:lvl3pPr marL="914400" algn="l" defTabSz="457200" rtl="0" eaLnBrk="0" fontAlgn="base" hangingPunct="0">
      <a:spcBef>
        <a:spcPct val="30000"/>
      </a:spcBef>
      <a:spcAft>
        <a:spcPct val="0"/>
      </a:spcAft>
      <a:defRPr sz="1200" kern="1200">
        <a:solidFill>
          <a:schemeClr val="tx1"/>
        </a:solidFill>
        <a:latin typeface="Calibri" charset="0"/>
        <a:ea typeface="MS PGothic" charset="0"/>
        <a:cs typeface="MS PGothic" charset="0"/>
      </a:defRPr>
    </a:lvl3pPr>
    <a:lvl4pPr marL="1371600" algn="l" defTabSz="457200" rtl="0" eaLnBrk="0" fontAlgn="base" hangingPunct="0">
      <a:spcBef>
        <a:spcPct val="30000"/>
      </a:spcBef>
      <a:spcAft>
        <a:spcPct val="0"/>
      </a:spcAft>
      <a:defRPr sz="1200" kern="1200">
        <a:solidFill>
          <a:schemeClr val="tx1"/>
        </a:solidFill>
        <a:latin typeface="Calibri" charset="0"/>
        <a:ea typeface="MS PGothic" charset="0"/>
        <a:cs typeface="MS PGothic" charset="0"/>
      </a:defRPr>
    </a:lvl4pPr>
    <a:lvl5pPr marL="1828800" algn="l" defTabSz="457200" rtl="0" eaLnBrk="0" fontAlgn="base" hangingPunct="0">
      <a:spcBef>
        <a:spcPct val="30000"/>
      </a:spcBef>
      <a:spcAft>
        <a:spcPct val="0"/>
      </a:spcAft>
      <a:defRPr sz="1200" kern="1200">
        <a:solidFill>
          <a:schemeClr val="tx1"/>
        </a:solidFill>
        <a:latin typeface="Calibri" charset="0"/>
        <a:ea typeface="MS PGothic" charset="0"/>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a:extLst>
            <a:ext uri="{FAA26D3D-D897-4be2-8F04-BA451C77F1D7}"/>
          </a:extLst>
        </p:spPr>
      </p:sp>
      <p:sp>
        <p:nvSpPr>
          <p:cNvPr id="21507" name="Rectangle 3"/>
          <p:cNvSpPr>
            <a:spLocks noGrp="1" noChangeArrowheads="1"/>
          </p:cNvSpPr>
          <p:nvPr>
            <p:ph type="body" idx="1"/>
          </p:nvPr>
        </p:nvSpPr>
        <p:spPr/>
        <p:txBody>
          <a:bodyPr/>
          <a:lstStyle/>
          <a:p>
            <a:pPr eaLnBrk="1" hangingPunct="1">
              <a:defRPr/>
            </a:pPr>
            <a:r>
              <a:rPr lang="en-US" smtClean="0">
                <a:latin typeface="Calibri" pitchFamily="34" charset="0"/>
                <a:ea typeface="MS PGothic" pitchFamily="34" charset="-128"/>
              </a:rPr>
              <a:t>Any motion that says you have you pass throgh a1=a2 violates a singulaty. We like to call these shapes C shapes. Signularites are bad because 1) you may need infinite energy to passt hrough 2) you could end up in a sink where you have no escape  and 3) from a numeric perspective, you may sample before and then after the singulatity and give the impression that all is ok when it is not. </a:t>
            </a:r>
          </a:p>
          <a:p>
            <a:pPr eaLnBrk="1" hangingPunct="1">
              <a:defRPr/>
            </a:pPr>
            <a:endParaRPr lang="en-US" smtClean="0">
              <a:latin typeface="Calibri" pitchFamily="34" charset="0"/>
              <a:ea typeface="MS PGothic" pitchFamily="34" charset="-128"/>
            </a:endParaRPr>
          </a:p>
          <a:p>
            <a:pPr eaLnBrk="1" hangingPunct="1">
              <a:defRPr/>
            </a:pPr>
            <a:r>
              <a:rPr lang="en-US" smtClean="0">
                <a:latin typeface="Calibri" pitchFamily="34" charset="0"/>
                <a:ea typeface="MS PGothic" pitchFamily="34" charset="-128"/>
              </a:rPr>
              <a:t>Maybe ask kids in the class for examples of looking ahead. Ross likes the create a cycle to get around a sink</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30338B39-A911-41D9-8366-506B40D4263C}" type="slidenum">
              <a:rPr lang="en-US" smtClean="0"/>
              <a:pPr eaLnBrk="1" hangingPunct="1"/>
              <a:t>18</a:t>
            </a:fld>
            <a:endParaRPr lang="en-US"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And in fact, the whole locus of possible displacements is much smallers. Further the BVI is much closer to this locus of displacements – CLICK to move circle closer to line.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9E85E4C0-5B22-49A7-B91A-8F5AB2317B68}" type="slidenum">
              <a:rPr lang="en-US" smtClean="0"/>
              <a:pPr eaLnBrk="1" hangingPunct="1"/>
              <a:t>19</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To understand this discrepancy, we need to point out the two ways of integrating the motion of the system. The first is the standard displacement measure where we calculate the body velocity at each instant, rotate it into the world frame and integrate.       INTUITION!! INTUJITION INTUITIOJ!</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DCD82DDD-31C1-408E-BC34-87B8CFEB5A85}" type="slidenum">
              <a:rPr lang="en-US" smtClean="0"/>
              <a:pPr eaLnBrk="1" hangingPunct="1"/>
              <a:t>20</a:t>
            </a:fld>
            <a:endParaRPr lang="en-US"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Can we do better? This raises these two questions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the contribution of motion comes solely from the </a:t>
            </a:r>
            <a:r>
              <a:rPr lang="en-US" baseline="0" dirty="0" err="1" smtClean="0"/>
              <a:t>nonconservative</a:t>
            </a:r>
            <a:r>
              <a:rPr lang="en-US" baseline="0" dirty="0" smtClean="0"/>
              <a:t> contribution, then the adding of arm is exact, if there is some </a:t>
            </a:r>
            <a:r>
              <a:rPr lang="en-US" baseline="0" dirty="0" err="1" smtClean="0"/>
              <a:t>noncommutative</a:t>
            </a:r>
            <a:r>
              <a:rPr lang="en-US" baseline="0" dirty="0" smtClean="0"/>
              <a:t> contribution, then it is approximate</a:t>
            </a:r>
          </a:p>
          <a:p>
            <a:endParaRPr lang="en-US" baseline="0" dirty="0" smtClean="0"/>
          </a:p>
          <a:p>
            <a:r>
              <a:rPr lang="en-US" baseline="0" dirty="0" smtClean="0"/>
              <a:t>The little black square is an area. Look at the figure below – the size of the go forward in x and go forward in theta </a:t>
            </a:r>
            <a:r>
              <a:rPr lang="en-US" baseline="0" dirty="0" err="1" smtClean="0"/>
              <a:t>mulitplies</a:t>
            </a:r>
            <a:r>
              <a:rPr lang="en-US" baseline="0" dirty="0" smtClean="0"/>
              <a:t> together like an area. </a:t>
            </a:r>
          </a:p>
          <a:p>
            <a:endParaRPr lang="en-US" baseline="0" dirty="0" smtClean="0"/>
          </a:p>
          <a:p>
            <a:r>
              <a:rPr lang="en-US" baseline="0" dirty="0" smtClean="0"/>
              <a:t>The approximation is like a lie bracket of a lie bracket</a:t>
            </a:r>
          </a:p>
          <a:p>
            <a:endParaRPr lang="en-US" dirty="0"/>
          </a:p>
        </p:txBody>
      </p:sp>
      <p:sp>
        <p:nvSpPr>
          <p:cNvPr id="4" name="Slide Number Placeholder 3"/>
          <p:cNvSpPr>
            <a:spLocks noGrp="1"/>
          </p:cNvSpPr>
          <p:nvPr>
            <p:ph type="sldNum" sz="quarter" idx="10"/>
          </p:nvPr>
        </p:nvSpPr>
        <p:spPr/>
        <p:txBody>
          <a:bodyPr/>
          <a:lstStyle/>
          <a:p>
            <a:pPr>
              <a:defRPr/>
            </a:pPr>
            <a:fld id="{B074C260-059E-41D5-8D2C-29576D2FB4B8}" type="slidenum">
              <a:rPr lang="en-US" smtClean="0"/>
              <a:pPr>
                <a:defRPr/>
              </a:pPr>
              <a:t>27</a:t>
            </a:fld>
            <a:endParaRPr lang="en-US"/>
          </a:p>
        </p:txBody>
      </p:sp>
    </p:spTree>
    <p:extLst>
      <p:ext uri="{BB962C8B-B14F-4D97-AF65-F5344CB8AC3E}">
        <p14:creationId xmlns:p14="http://schemas.microsoft.com/office/powerpoint/2010/main" val="92105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average</a:t>
            </a:r>
            <a:r>
              <a:rPr lang="en-US" baseline="0" dirty="0" smtClean="0"/>
              <a:t> of velocities. To make it a displacement, you map out. </a:t>
            </a:r>
            <a:endParaRPr lang="en-US" dirty="0"/>
          </a:p>
        </p:txBody>
      </p:sp>
      <p:sp>
        <p:nvSpPr>
          <p:cNvPr id="4" name="Slide Number Placeholder 3"/>
          <p:cNvSpPr>
            <a:spLocks noGrp="1"/>
          </p:cNvSpPr>
          <p:nvPr>
            <p:ph type="sldNum" sz="quarter" idx="10"/>
          </p:nvPr>
        </p:nvSpPr>
        <p:spPr/>
        <p:txBody>
          <a:bodyPr/>
          <a:lstStyle/>
          <a:p>
            <a:pPr>
              <a:defRPr/>
            </a:pPr>
            <a:fld id="{B074C260-059E-41D5-8D2C-29576D2FB4B8}" type="slidenum">
              <a:rPr lang="en-US" smtClean="0"/>
              <a:pPr>
                <a:defRPr/>
              </a:pPr>
              <a:t>28</a:t>
            </a:fld>
            <a:endParaRPr lang="en-US"/>
          </a:p>
        </p:txBody>
      </p:sp>
    </p:spTree>
    <p:extLst>
      <p:ext uri="{BB962C8B-B14F-4D97-AF65-F5344CB8AC3E}">
        <p14:creationId xmlns:p14="http://schemas.microsoft.com/office/powerpoint/2010/main" val="2793874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wrap="square" numCol="1" anchor="t" anchorCtr="0" compatLnSpc="1">
            <a:prstTxWarp prst="textNoShape">
              <a:avLst/>
            </a:prstTxWarp>
          </a:bodyPr>
          <a:lstStyle/>
          <a:p>
            <a:pPr>
              <a:lnSpc>
                <a:spcPct val="80000"/>
              </a:lnSpc>
              <a:spcBef>
                <a:spcPct val="0"/>
              </a:spcBef>
            </a:pPr>
            <a:r>
              <a:rPr lang="en-US" sz="900" dirty="0" smtClean="0"/>
              <a:t>Here we have two paths that correspond to the same cycle motion</a:t>
            </a:r>
            <a:r>
              <a:rPr lang="en-US" sz="900" baseline="0" dirty="0" smtClean="0"/>
              <a:t> but different starting points.  The first term corresponds to the curl of the location connection, which  tells us how much the system moves forward minus backward along each BODY coordinate direction, x, y and theta, </a:t>
            </a:r>
            <a:r>
              <a:rPr lang="en-US" sz="900" baseline="0" dirty="0" err="1" smtClean="0"/>
              <a:t>ie</a:t>
            </a:r>
            <a:r>
              <a:rPr lang="en-US" sz="900" baseline="0" dirty="0" smtClean="0"/>
              <a:t> how </a:t>
            </a:r>
            <a:r>
              <a:rPr lang="en-US" sz="900" baseline="0" dirty="0" err="1" smtClean="0"/>
              <a:t>nonconservative</a:t>
            </a:r>
            <a:r>
              <a:rPr lang="en-US" sz="900" baseline="0" dirty="0" smtClean="0"/>
              <a:t> the </a:t>
            </a:r>
            <a:r>
              <a:rPr lang="en-US" sz="900" baseline="0" dirty="0" err="1" smtClean="0"/>
              <a:t>vectorfields</a:t>
            </a:r>
            <a:r>
              <a:rPr lang="en-US" sz="900" baseline="0" dirty="0" smtClean="0"/>
              <a:t> are. &lt;CLICK&gt;</a:t>
            </a:r>
          </a:p>
          <a:p>
            <a:pPr>
              <a:lnSpc>
                <a:spcPct val="80000"/>
              </a:lnSpc>
              <a:spcBef>
                <a:spcPct val="0"/>
              </a:spcBef>
            </a:pPr>
            <a:endParaRPr lang="en-US" sz="900" baseline="0" dirty="0" smtClean="0"/>
          </a:p>
          <a:p>
            <a:pPr>
              <a:lnSpc>
                <a:spcPct val="80000"/>
              </a:lnSpc>
              <a:spcBef>
                <a:spcPct val="0"/>
              </a:spcBef>
            </a:pPr>
            <a:r>
              <a:rPr lang="en-US" sz="900" dirty="0" smtClean="0"/>
              <a:t>[videos of this to come if draft is good]</a:t>
            </a:r>
          </a:p>
          <a:p>
            <a:pPr>
              <a:lnSpc>
                <a:spcPct val="80000"/>
              </a:lnSpc>
              <a:spcBef>
                <a:spcPct val="0"/>
              </a:spcBef>
            </a:pPr>
            <a:r>
              <a:rPr lang="en-US" sz="900" dirty="0" err="1" smtClean="0"/>
              <a:t>Nonconservativity</a:t>
            </a:r>
            <a:r>
              <a:rPr lang="en-US" sz="900" dirty="0" smtClean="0"/>
              <a:t>: how far the system moves forward and backward (Stokes Theorem), gives the average body velocity.</a:t>
            </a:r>
          </a:p>
          <a:p>
            <a:pPr>
              <a:lnSpc>
                <a:spcPct val="80000"/>
              </a:lnSpc>
              <a:spcBef>
                <a:spcPct val="0"/>
              </a:spcBef>
            </a:pPr>
            <a:r>
              <a:rPr lang="en-US" sz="900" dirty="0" err="1" smtClean="0"/>
              <a:t>Noncommutativity</a:t>
            </a:r>
            <a:r>
              <a:rPr lang="en-US" sz="900" dirty="0" smtClean="0"/>
              <a:t> I: cyclic ordering, parallel parking effect. Modifies the average body velocity to approximate the average absolute velocity as seen from the starting position.</a:t>
            </a:r>
          </a:p>
          <a:p>
            <a:pPr>
              <a:lnSpc>
                <a:spcPct val="80000"/>
              </a:lnSpc>
            </a:pPr>
            <a:r>
              <a:rPr lang="en-US" sz="900" dirty="0" err="1" smtClean="0"/>
              <a:t>Noncommutativity</a:t>
            </a:r>
            <a:r>
              <a:rPr lang="en-US" sz="900" dirty="0" smtClean="0"/>
              <a:t> II: full ordering. Further modifies the average velocity to bring it closer to the average absolute velocity as seen from the starting position. This causes a starting-shape-dependent spread in the net displacement</a:t>
            </a:r>
          </a:p>
          <a:p>
            <a:pPr>
              <a:lnSpc>
                <a:spcPct val="80000"/>
              </a:lnSpc>
            </a:pPr>
            <a:endParaRPr lang="en-US" sz="900" dirty="0" smtClean="0"/>
          </a:p>
          <a:p>
            <a:pPr>
              <a:lnSpc>
                <a:spcPct val="80000"/>
              </a:lnSpc>
            </a:pPr>
            <a:r>
              <a:rPr lang="en-US" sz="900" dirty="0" smtClean="0"/>
              <a:t>Key takeaway: Truncating at first two terms  makes displacement calculation equivalent to  taking an area integral</a:t>
            </a:r>
          </a:p>
          <a:p>
            <a:pPr>
              <a:lnSpc>
                <a:spcPct val="80000"/>
              </a:lnSpc>
              <a:spcBef>
                <a:spcPct val="0"/>
              </a:spcBef>
            </a:pPr>
            <a:endParaRPr lang="en-US" sz="900" dirty="0" smtClean="0"/>
          </a:p>
          <a:p>
            <a:pPr>
              <a:spcBef>
                <a:spcPct val="0"/>
              </a:spcBef>
            </a:pPr>
            <a:endParaRPr lang="en-US" dirty="0" smtClean="0"/>
          </a:p>
        </p:txBody>
      </p:sp>
      <p:sp>
        <p:nvSpPr>
          <p:cNvPr id="399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05C03E8-64A9-491E-AFC0-59EBDDDE8AE5}" type="slidenum">
              <a:rPr lang="en-US">
                <a:cs typeface="Arial" charset="0"/>
              </a:rPr>
              <a:pPr fontAlgn="base">
                <a:spcBef>
                  <a:spcPct val="0"/>
                </a:spcBef>
                <a:spcAft>
                  <a:spcPct val="0"/>
                </a:spcAft>
              </a:pPr>
              <a:t>35</a:t>
            </a:fld>
            <a:endParaRPr lang="en-US">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a:lnSpc>
                <a:spcPct val="80000"/>
              </a:lnSpc>
              <a:spcBef>
                <a:spcPct val="0"/>
              </a:spcBef>
            </a:pPr>
            <a:r>
              <a:rPr lang="en-US" sz="900" dirty="0" smtClean="0"/>
              <a:t>The second term corresponds</a:t>
            </a:r>
            <a:r>
              <a:rPr lang="en-US" sz="900" baseline="0" dirty="0" smtClean="0"/>
              <a:t> to how much the system is biased because of the order of turning and translating,, </a:t>
            </a:r>
            <a:r>
              <a:rPr lang="en-US" sz="900" baseline="0" dirty="0" err="1" smtClean="0"/>
              <a:t>ie</a:t>
            </a:r>
            <a:r>
              <a:rPr lang="en-US" sz="900" baseline="0" dirty="0" smtClean="0"/>
              <a:t> how </a:t>
            </a:r>
            <a:r>
              <a:rPr lang="en-US" sz="900" baseline="0" dirty="0" err="1" smtClean="0"/>
              <a:t>noncommutitive</a:t>
            </a:r>
            <a:r>
              <a:rPr lang="en-US" sz="900" baseline="0" dirty="0" smtClean="0"/>
              <a:t> the position space is</a:t>
            </a:r>
          </a:p>
          <a:p>
            <a:pPr>
              <a:lnSpc>
                <a:spcPct val="80000"/>
              </a:lnSpc>
              <a:spcBef>
                <a:spcPct val="0"/>
              </a:spcBef>
            </a:pPr>
            <a:endParaRPr lang="en-US" sz="900" baseline="0" dirty="0" smtClean="0"/>
          </a:p>
          <a:p>
            <a:pPr>
              <a:lnSpc>
                <a:spcPct val="80000"/>
              </a:lnSpc>
              <a:spcBef>
                <a:spcPct val="0"/>
              </a:spcBef>
            </a:pPr>
            <a:r>
              <a:rPr lang="en-US" sz="900" dirty="0" smtClean="0"/>
              <a:t>[videos of this to come if draft is good]</a:t>
            </a:r>
          </a:p>
          <a:p>
            <a:pPr>
              <a:lnSpc>
                <a:spcPct val="80000"/>
              </a:lnSpc>
              <a:spcBef>
                <a:spcPct val="0"/>
              </a:spcBef>
            </a:pPr>
            <a:r>
              <a:rPr lang="en-US" sz="900" dirty="0" err="1" smtClean="0"/>
              <a:t>Nonconservativity</a:t>
            </a:r>
            <a:r>
              <a:rPr lang="en-US" sz="900" dirty="0" smtClean="0"/>
              <a:t>: how far the system moves forward and backward (Stokes Theorem), gives the average body velocity.</a:t>
            </a:r>
          </a:p>
          <a:p>
            <a:pPr>
              <a:lnSpc>
                <a:spcPct val="80000"/>
              </a:lnSpc>
              <a:spcBef>
                <a:spcPct val="0"/>
              </a:spcBef>
            </a:pPr>
            <a:r>
              <a:rPr lang="en-US" sz="900" dirty="0" err="1" smtClean="0"/>
              <a:t>Noncommutativity</a:t>
            </a:r>
            <a:r>
              <a:rPr lang="en-US" sz="900" dirty="0" smtClean="0"/>
              <a:t> I: cyclic ordering, parallel parking effect. Modifies the average body velocity to approximate the average absolute velocity as seen from the starting position.</a:t>
            </a:r>
          </a:p>
          <a:p>
            <a:pPr>
              <a:lnSpc>
                <a:spcPct val="80000"/>
              </a:lnSpc>
            </a:pPr>
            <a:r>
              <a:rPr lang="en-US" sz="900" dirty="0" err="1" smtClean="0"/>
              <a:t>Noncommutativity</a:t>
            </a:r>
            <a:r>
              <a:rPr lang="en-US" sz="900" dirty="0" smtClean="0"/>
              <a:t> II: full ordering. Further modifies the average velocity to bring it closer to the average absolute velocity as seen from the starting position. This causes a starting-shape-dependent spread in the net displacement</a:t>
            </a:r>
          </a:p>
          <a:p>
            <a:pPr>
              <a:lnSpc>
                <a:spcPct val="80000"/>
              </a:lnSpc>
            </a:pPr>
            <a:endParaRPr lang="en-US" sz="900" dirty="0" smtClean="0"/>
          </a:p>
          <a:p>
            <a:pPr>
              <a:lnSpc>
                <a:spcPct val="80000"/>
              </a:lnSpc>
            </a:pPr>
            <a:r>
              <a:rPr lang="en-US" sz="900" dirty="0" smtClean="0"/>
              <a:t>Key takeaway: Truncating at first two terms  makes displacement calculation equivalent to  taking an area integral</a:t>
            </a:r>
          </a:p>
          <a:p>
            <a:pPr>
              <a:lnSpc>
                <a:spcPct val="80000"/>
              </a:lnSpc>
              <a:spcBef>
                <a:spcPct val="0"/>
              </a:spcBef>
            </a:pPr>
            <a:endParaRPr lang="en-US" sz="900" dirty="0" smtClean="0"/>
          </a:p>
          <a:p>
            <a:pPr>
              <a:spcBef>
                <a:spcPct val="0"/>
              </a:spcBef>
            </a:pPr>
            <a:endParaRPr lang="en-US" dirty="0" smtClean="0"/>
          </a:p>
        </p:txBody>
      </p:sp>
      <p:sp>
        <p:nvSpPr>
          <p:cNvPr id="419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7DE9F1A-D001-4084-90DF-F4E603C19DC4}" type="slidenum">
              <a:rPr lang="en-US">
                <a:cs typeface="Arial" charset="0"/>
              </a:rPr>
              <a:pPr fontAlgn="base">
                <a:spcBef>
                  <a:spcPct val="0"/>
                </a:spcBef>
                <a:spcAft>
                  <a:spcPct val="0"/>
                </a:spcAft>
              </a:pPr>
              <a:t>36</a:t>
            </a:fld>
            <a:endParaRPr lang="en-US">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wrap="square" numCol="1" anchor="t" anchorCtr="0" compatLnSpc="1">
            <a:prstTxWarp prst="textNoShape">
              <a:avLst/>
            </a:prstTxWarp>
          </a:bodyPr>
          <a:lstStyle/>
          <a:p>
            <a:pPr>
              <a:lnSpc>
                <a:spcPct val="80000"/>
              </a:lnSpc>
              <a:spcBef>
                <a:spcPct val="0"/>
              </a:spcBef>
            </a:pPr>
            <a:r>
              <a:rPr lang="en-US" sz="900" dirty="0" smtClean="0"/>
              <a:t>The higher order terms capture the effects of the full ordering, so if turning comes</a:t>
            </a:r>
            <a:r>
              <a:rPr lang="en-US" sz="900" baseline="0" dirty="0" smtClean="0"/>
              <a:t> very early or very late, then you would have less bias in the overall motion.  Therefore, the higher order terms capture the different start and final shape configurations of the robot. </a:t>
            </a:r>
            <a:r>
              <a:rPr lang="en-US" sz="900" baseline="0" dirty="0" err="1" smtClean="0"/>
              <a:t>Unfortunatley</a:t>
            </a:r>
            <a:r>
              <a:rPr lang="en-US" sz="900" baseline="0" dirty="0" smtClean="0"/>
              <a:t>, since it is based on the starting point, it does not look like an area term. </a:t>
            </a:r>
            <a:endParaRPr lang="en-US" sz="900" dirty="0" smtClean="0"/>
          </a:p>
          <a:p>
            <a:pPr>
              <a:lnSpc>
                <a:spcPct val="80000"/>
              </a:lnSpc>
              <a:spcBef>
                <a:spcPct val="0"/>
              </a:spcBef>
            </a:pPr>
            <a:endParaRPr lang="en-US" sz="900" dirty="0" smtClean="0"/>
          </a:p>
          <a:p>
            <a:pPr>
              <a:lnSpc>
                <a:spcPct val="80000"/>
              </a:lnSpc>
              <a:spcBef>
                <a:spcPct val="0"/>
              </a:spcBef>
            </a:pPr>
            <a:r>
              <a:rPr lang="en-US" sz="900" dirty="0" smtClean="0"/>
              <a:t>[videos of this to come if draft is good]</a:t>
            </a:r>
          </a:p>
          <a:p>
            <a:pPr>
              <a:lnSpc>
                <a:spcPct val="80000"/>
              </a:lnSpc>
              <a:spcBef>
                <a:spcPct val="0"/>
              </a:spcBef>
            </a:pPr>
            <a:r>
              <a:rPr lang="en-US" sz="900" dirty="0" err="1" smtClean="0"/>
              <a:t>Nonconservativity</a:t>
            </a:r>
            <a:r>
              <a:rPr lang="en-US" sz="900" dirty="0" smtClean="0"/>
              <a:t>: how far the system moves forward and backward (Stokes Theorem), gives the average body velocity.</a:t>
            </a:r>
          </a:p>
          <a:p>
            <a:pPr>
              <a:lnSpc>
                <a:spcPct val="80000"/>
              </a:lnSpc>
              <a:spcBef>
                <a:spcPct val="0"/>
              </a:spcBef>
            </a:pPr>
            <a:r>
              <a:rPr lang="en-US" sz="900" dirty="0" err="1" smtClean="0"/>
              <a:t>Noncommutativity</a:t>
            </a:r>
            <a:r>
              <a:rPr lang="en-US" sz="900" dirty="0" smtClean="0"/>
              <a:t> I: cyclic ordering, parallel parking effect. Modifies the average body velocity to approximate the average absolute velocity as seen from the starting position.</a:t>
            </a:r>
          </a:p>
          <a:p>
            <a:pPr>
              <a:lnSpc>
                <a:spcPct val="80000"/>
              </a:lnSpc>
            </a:pPr>
            <a:r>
              <a:rPr lang="en-US" sz="900" dirty="0" err="1" smtClean="0"/>
              <a:t>Noncommutativity</a:t>
            </a:r>
            <a:r>
              <a:rPr lang="en-US" sz="900" dirty="0" smtClean="0"/>
              <a:t> II: full ordering. Further modifies the average velocity to bring it closer to the average absolute velocity as seen from the starting position. This causes a starting-shape-dependent spread in the net displacement</a:t>
            </a:r>
          </a:p>
          <a:p>
            <a:pPr>
              <a:lnSpc>
                <a:spcPct val="80000"/>
              </a:lnSpc>
            </a:pPr>
            <a:endParaRPr lang="en-US" sz="900" dirty="0" smtClean="0"/>
          </a:p>
          <a:p>
            <a:pPr>
              <a:lnSpc>
                <a:spcPct val="80000"/>
              </a:lnSpc>
            </a:pPr>
            <a:r>
              <a:rPr lang="en-US" sz="900" dirty="0" smtClean="0"/>
              <a:t>Key takeaway: Truncating at first two terms  makes displacement calculation equivalent to  taking an area integral</a:t>
            </a:r>
          </a:p>
          <a:p>
            <a:pPr>
              <a:lnSpc>
                <a:spcPct val="80000"/>
              </a:lnSpc>
              <a:spcBef>
                <a:spcPct val="0"/>
              </a:spcBef>
            </a:pPr>
            <a:endParaRPr lang="en-US" sz="900" dirty="0" smtClean="0"/>
          </a:p>
          <a:p>
            <a:pPr>
              <a:spcBef>
                <a:spcPct val="0"/>
              </a:spcBef>
            </a:pPr>
            <a:endParaRPr lang="en-US" dirty="0" smtClean="0"/>
          </a:p>
        </p:txBody>
      </p:sp>
      <p:sp>
        <p:nvSpPr>
          <p:cNvPr id="440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D7179C1-EBC3-49A1-8F11-4F26EDB65B06}" type="slidenum">
              <a:rPr lang="en-US">
                <a:cs typeface="Arial" charset="0"/>
              </a:rPr>
              <a:pPr fontAlgn="base">
                <a:spcBef>
                  <a:spcPct val="0"/>
                </a:spcBef>
                <a:spcAft>
                  <a:spcPct val="0"/>
                </a:spcAft>
              </a:pPr>
              <a:t>37</a:t>
            </a:fld>
            <a:endParaRPr lang="en-US">
              <a:cs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pPr>
              <a:lnSpc>
                <a:spcPct val="80000"/>
              </a:lnSpc>
              <a:spcBef>
                <a:spcPct val="0"/>
              </a:spcBef>
            </a:pPr>
            <a:r>
              <a:rPr lang="en-US" sz="900" smtClean="0"/>
              <a:t>[videos of this to come if draft is good]</a:t>
            </a:r>
          </a:p>
          <a:p>
            <a:pPr>
              <a:lnSpc>
                <a:spcPct val="80000"/>
              </a:lnSpc>
              <a:spcBef>
                <a:spcPct val="0"/>
              </a:spcBef>
            </a:pPr>
            <a:r>
              <a:rPr lang="en-US" sz="900" smtClean="0"/>
              <a:t>Nonconservativity: how far the system moves forward and backward (Stokes Theorem), gives the average body velocity.</a:t>
            </a:r>
          </a:p>
          <a:p>
            <a:pPr>
              <a:lnSpc>
                <a:spcPct val="80000"/>
              </a:lnSpc>
              <a:spcBef>
                <a:spcPct val="0"/>
              </a:spcBef>
            </a:pPr>
            <a:r>
              <a:rPr lang="en-US" sz="900" smtClean="0"/>
              <a:t>Noncommutativity I: cyclic ordering, parallel parking effect. Modifies the average body velocity to approximate the average absolute velocity as seen from the starting position.</a:t>
            </a:r>
          </a:p>
          <a:p>
            <a:pPr>
              <a:lnSpc>
                <a:spcPct val="80000"/>
              </a:lnSpc>
            </a:pPr>
            <a:r>
              <a:rPr lang="en-US" sz="900" smtClean="0"/>
              <a:t>Noncommutativity II: full ordering. Further modifies the average velocity to bring it closer to the average absolute velocity as seen from the starting position. This causes a starting-shape-dependent spread in the net displacement</a:t>
            </a:r>
          </a:p>
          <a:p>
            <a:pPr>
              <a:lnSpc>
                <a:spcPct val="80000"/>
              </a:lnSpc>
            </a:pPr>
            <a:endParaRPr lang="en-US" sz="900" smtClean="0"/>
          </a:p>
          <a:p>
            <a:pPr>
              <a:lnSpc>
                <a:spcPct val="80000"/>
              </a:lnSpc>
            </a:pPr>
            <a:r>
              <a:rPr lang="en-US" sz="900" smtClean="0"/>
              <a:t>Key takeaway: Truncating at first two terms  makes displacement calculation equivalent to  taking an area integral</a:t>
            </a:r>
          </a:p>
          <a:p>
            <a:pPr>
              <a:lnSpc>
                <a:spcPct val="80000"/>
              </a:lnSpc>
              <a:spcBef>
                <a:spcPct val="0"/>
              </a:spcBef>
            </a:pPr>
            <a:endParaRPr lang="en-US" sz="900" smtClean="0"/>
          </a:p>
          <a:p>
            <a:pPr>
              <a:spcBef>
                <a:spcPct val="0"/>
              </a:spcBef>
            </a:pPr>
            <a:endParaRPr lang="en-US" smtClean="0"/>
          </a:p>
        </p:txBody>
      </p:sp>
      <p:sp>
        <p:nvSpPr>
          <p:cNvPr id="460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14D1966-22B4-4C01-AC4C-C0658D89BE58}" type="slidenum">
              <a:rPr lang="en-US">
                <a:cs typeface="Arial" charset="0"/>
              </a:rPr>
              <a:pPr fontAlgn="base">
                <a:spcBef>
                  <a:spcPct val="0"/>
                </a:spcBef>
                <a:spcAft>
                  <a:spcPct val="0"/>
                </a:spcAft>
              </a:pPr>
              <a:t>38</a:t>
            </a:fld>
            <a:endParaRPr lang="en-US">
              <a:cs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System’s overall orientation is much more consistent over different</a:t>
            </a:r>
            <a:r>
              <a:rPr lang="en-US" baseline="0" dirty="0" smtClean="0"/>
              <a:t> starting shapes, so net direction of travel is more consistent. Computationally, the mean-orientation frame rotates less, so the higher order terms in the series become smaller (the information they would contain is projected back into the </a:t>
            </a:r>
            <a:r>
              <a:rPr lang="en-US" baseline="0" smtClean="0"/>
              <a:t>lower terms)</a:t>
            </a:r>
            <a:endParaRPr lang="en-US" dirty="0" smtClean="0"/>
          </a:p>
        </p:txBody>
      </p:sp>
      <p:sp>
        <p:nvSpPr>
          <p:cNvPr id="4" name="Slide Number Placeholder 3"/>
          <p:cNvSpPr>
            <a:spLocks noGrp="1"/>
          </p:cNvSpPr>
          <p:nvPr>
            <p:ph type="sldNum" sz="quarter" idx="10"/>
          </p:nvPr>
        </p:nvSpPr>
        <p:spPr/>
        <p:txBody>
          <a:bodyPr/>
          <a:lstStyle/>
          <a:p>
            <a:pPr>
              <a:defRPr/>
            </a:pPr>
            <a:fld id="{2421E2A2-DFA1-463E-BA8C-9298EC062A90}" type="slidenum">
              <a:rPr lang="en-US" smtClean="0"/>
              <a:pPr>
                <a:defRPr/>
              </a:pPr>
              <a:t>39</a:t>
            </a:fld>
            <a:endParaRPr lang="en-US"/>
          </a:p>
        </p:txBody>
      </p:sp>
    </p:spTree>
    <p:extLst>
      <p:ext uri="{BB962C8B-B14F-4D97-AF65-F5344CB8AC3E}">
        <p14:creationId xmlns:p14="http://schemas.microsoft.com/office/powerpoint/2010/main" val="3450727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motion that</a:t>
            </a:r>
            <a:r>
              <a:rPr lang="en-US" baseline="0" dirty="0" smtClean="0"/>
              <a:t> has only a </a:t>
            </a:r>
            <a:r>
              <a:rPr lang="en-US" baseline="0" dirty="0" err="1" smtClean="0"/>
              <a:t>nonconservative</a:t>
            </a:r>
            <a:r>
              <a:rPr lang="en-US" baseline="0" dirty="0" smtClean="0"/>
              <a:t> contribution, then each row of the connection is </a:t>
            </a:r>
            <a:r>
              <a:rPr lang="en-US" baseline="0" dirty="0" err="1" smtClean="0"/>
              <a:t>independet</a:t>
            </a:r>
            <a:r>
              <a:rPr lang="en-US" baseline="0" dirty="0" smtClean="0"/>
              <a:t> of each other</a:t>
            </a:r>
          </a:p>
          <a:p>
            <a:endParaRPr lang="en-US" baseline="0" dirty="0" smtClean="0"/>
          </a:p>
          <a:p>
            <a:r>
              <a:rPr lang="en-US" baseline="0" dirty="0" smtClean="0"/>
              <a:t>That is not necessarily true and the </a:t>
            </a:r>
            <a:r>
              <a:rPr lang="en-US" baseline="0" dirty="0" err="1" smtClean="0"/>
              <a:t>noncommuitative</a:t>
            </a:r>
            <a:r>
              <a:rPr lang="en-US" baseline="0" dirty="0" smtClean="0"/>
              <a:t> </a:t>
            </a:r>
            <a:r>
              <a:rPr lang="en-US" baseline="0" dirty="0" err="1" smtClean="0"/>
              <a:t>constribtiob</a:t>
            </a:r>
            <a:r>
              <a:rPr lang="en-US" baseline="0" dirty="0" smtClean="0"/>
              <a:t> captures that.</a:t>
            </a:r>
            <a:endParaRPr lang="en-US" dirty="0"/>
          </a:p>
        </p:txBody>
      </p:sp>
      <p:sp>
        <p:nvSpPr>
          <p:cNvPr id="4" name="Slide Number Placeholder 3"/>
          <p:cNvSpPr>
            <a:spLocks noGrp="1"/>
          </p:cNvSpPr>
          <p:nvPr>
            <p:ph type="sldNum" sz="quarter" idx="10"/>
          </p:nvPr>
        </p:nvSpPr>
        <p:spPr/>
        <p:txBody>
          <a:bodyPr/>
          <a:lstStyle/>
          <a:p>
            <a:pPr>
              <a:defRPr/>
            </a:pPr>
            <a:fld id="{B074C260-059E-41D5-8D2C-29576D2FB4B8}" type="slidenum">
              <a:rPr lang="en-US" smtClean="0"/>
              <a:pPr>
                <a:defRPr/>
              </a:pPr>
              <a:t>7</a:t>
            </a:fld>
            <a:endParaRPr lang="en-US"/>
          </a:p>
        </p:txBody>
      </p:sp>
    </p:spTree>
    <p:extLst>
      <p:ext uri="{BB962C8B-B14F-4D97-AF65-F5344CB8AC3E}">
        <p14:creationId xmlns:p14="http://schemas.microsoft.com/office/powerpoint/2010/main" val="2473745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2C82F3C9-1ADE-4484-BDB0-961D83458924}" type="slidenum">
              <a:rPr lang="en-US" smtClean="0"/>
              <a:pPr eaLnBrk="1" hangingPunct="1"/>
              <a:t>40</a:t>
            </a:fld>
            <a:endParaRPr lang="en-US"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To answer the first questions, without any details, if we have a valid body frame for the system, we know that all other valid body frames are a shape dependent transform away from it.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23B2DE66-3FB4-4922-9347-20AB72FEA012}" type="slidenum">
              <a:rPr lang="en-US" smtClean="0"/>
              <a:pPr eaLnBrk="1" hangingPunct="1"/>
              <a:t>41</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If we look at the effect of changing the coordiantes, we can see the new body velocity &lt;CLICK&gt; is the sum of the original body velocity &lt;CLICK&gt; the relative velcoities of the two frames &lt;CLICK&gt; and a cross product term which determines the translation of the new frame caused by the rotation of the original frame &lt;click&gt; and then there is a rotation matrix that rotates the velocity from the original frame to the new frame. &lt;CLICK&gt;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77C676BB-BA99-4F97-8511-2BAAE5747609}" type="slidenum">
              <a:rPr lang="en-US" smtClean="0"/>
              <a:pPr eaLnBrk="1" hangingPunct="1"/>
              <a:t>42</a:t>
            </a:fld>
            <a:endParaRPr lang="en-US"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If we apply this change of coordinates to the mean frame, we can see that the cross product term drops out because we have not changed the reference point &lt;CLICK&gt; the relative velocity term, likewise, drops out for the x and y directions &lt;CLICK&gt;  HOWIE WILL SAY, at this point, we will only worry about the rotation part of the equation… The rotation matrix does not change the magnitude of the velocities, just their directions, and therefore only affects the computation, it does not affect the representation of the system &lt;CLICK&gt;   HERE IS WHY WE CAN WAVE HANDS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2DEC5DF2-764F-470C-BA0C-512A28C92DA3}" type="slidenum">
              <a:rPr lang="en-US" smtClean="0"/>
              <a:pPr eaLnBrk="1" hangingPunct="1"/>
              <a:t>43</a:t>
            </a:fld>
            <a:endParaRPr lang="en-US"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Sio, the x and y coordinates are still the same and it is the orientation that has changed. The new rotational velocity is the sum of the original rotational velocity and the relative rotational velocities of the old and new frames. We can see that each of these vel terms are the dot product of the vectorfield over the shape space with the shape velocity vector.  So we can substitute a summation of vectorviews for the sumation of velocities. The third vectorfield  is the gradient of the change of orientation with respect to shape. &lt;ADNVACE&gt;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C4C065A8-33AA-41E6-AC5B-EF8D4B585A24}" type="slidenum">
              <a:rPr lang="en-US" smtClean="0"/>
              <a:pPr eaLnBrk="1" hangingPunct="1"/>
              <a:t>44</a:t>
            </a:fld>
            <a:endParaRPr lang="en-US"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To calculate the gradient of the change of coordinates, we can start by observing for the mean orientation, we can take the orientation of the three links, average them, note the orientation of the first and third links are each the orientation of the middle link plus or minus the intervening joint angle. &lt;CLICK&gt;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31406B7-463F-449C-A2F7-F69DDBF67F2C}" type="slidenum">
              <a:rPr lang="en-US" smtClean="0"/>
              <a:pPr eaLnBrk="1" hangingPunct="1"/>
              <a:t>45</a:t>
            </a:fld>
            <a:endParaRPr lang="en-US"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And by substituting these expressions for theta 1 and 3 into our expression for theta new, and collecting the theta 2 terms    then we see that the change in orientation, beta_theta, ie the difference between thetanew and theta2 is just a function of the joint angles, for which we can easily take the gradient, which results in a constant vectorfield -1/3  1/3.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FFF7A14E-DC3B-44A3-9F30-B04472844847}" type="slidenum">
              <a:rPr lang="en-US" smtClean="0"/>
              <a:pPr eaLnBrk="1" hangingPunct="1"/>
              <a:t>46</a:t>
            </a:fld>
            <a:endParaRPr lang="en-US"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If we plot these vectorfields, we can see that in the second and fourth quadrants (CLICK) the original vectorfield lies opposite to the change of coordinates &lt;CLICK&gt; such that their sum is approximately null in that region. &lt;CLICK&gt;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06CE766D-9CDD-4068-8510-2B3337A940C0}" type="slidenum">
              <a:rPr lang="en-US" smtClean="0"/>
              <a:pPr eaLnBrk="1" hangingPunct="1"/>
              <a:t>47</a:t>
            </a:fld>
            <a:endParaRPr lang="en-US"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If we look at the change of orientation of the example gait in the two coordiantes, then we can see that the nullification results in the rotational velocity being small and its overall maximum ORIENTATION displacement likewise shrinking, which gives us the approximate identity between the BVI and the true displacement when using the mean orietnation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5B2CC77B-138E-4D5C-9C81-438EB91A9774}" type="slidenum">
              <a:rPr lang="en-US" smtClean="0"/>
              <a:pPr eaLnBrk="1" hangingPunct="1"/>
              <a:t>48</a:t>
            </a:fld>
            <a:endParaRPr lang="en-US"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Based on this obsdervation, we can find the optimal orientation as the change of orientation that minimizes the average sum of the original and the change of orientation vectorfield fields, thus minumizing the new orientation vectorfield.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D57928A8-B318-4A40-9D76-E2713A258807}" type="slidenum">
              <a:rPr lang="en-US" smtClean="0"/>
              <a:pPr eaLnBrk="1" hangingPunct="1"/>
              <a:t>49</a:t>
            </a:fld>
            <a:endParaRPr lang="en-US"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To solve this minimization, we turn to the hodget helmoltz decomposition – gives you a curl free field and a divergece free field. The curl free field is the “closest” gradient to the original field.  The divergence free field has the same curl but with smallest average square magnitude.    (NOTE TO HOWIE the closest gradient vectorfield is the one out of the set of all gradient vectorfields is the closest to the original).  Sometimes there is a residual amount of divergence in our nominally divergence free field in our implementation due to the fact that we ar enot working with infinite extend vectorfields.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a:extLst>
            <a:ext uri="{FAA26D3D-D897-4be2-8F04-BA451C77F1D7}"/>
          </a:extLst>
        </p:spPr>
      </p:sp>
      <p:sp>
        <p:nvSpPr>
          <p:cNvPr id="22531" name="Rectangle 3"/>
          <p:cNvSpPr>
            <a:spLocks noGrp="1" noChangeArrowheads="1"/>
          </p:cNvSpPr>
          <p:nvPr>
            <p:ph type="body" idx="1"/>
          </p:nvPr>
        </p:nvSpPr>
        <p:spPr/>
        <p:txBody>
          <a:bodyPr/>
          <a:lstStyle/>
          <a:p>
            <a:pPr eaLnBrk="1" hangingPunct="1">
              <a:defRPr/>
            </a:pPr>
            <a:r>
              <a:rPr lang="en-US" dirty="0" smtClean="0">
                <a:latin typeface="Calibri" pitchFamily="34" charset="0"/>
                <a:ea typeface="MS PGothic" pitchFamily="34" charset="-128"/>
              </a:rPr>
              <a:t>V is the </a:t>
            </a:r>
            <a:r>
              <a:rPr lang="en-US" dirty="0" err="1" smtClean="0">
                <a:latin typeface="Calibri" pitchFamily="34" charset="0"/>
                <a:ea typeface="MS PGothic" pitchFamily="34" charset="-128"/>
              </a:rPr>
              <a:t>vectorfield</a:t>
            </a:r>
            <a:endParaRPr lang="en-US" dirty="0" smtClean="0">
              <a:latin typeface="Calibri" pitchFamily="34" charset="0"/>
              <a:ea typeface="MS PGothic" pitchFamily="34" charset="-128"/>
            </a:endParaRPr>
          </a:p>
          <a:p>
            <a:pPr eaLnBrk="1" hangingPunct="1">
              <a:defRPr/>
            </a:pPr>
            <a:r>
              <a:rPr lang="en-US" baseline="0" dirty="0" smtClean="0">
                <a:latin typeface="Calibri" pitchFamily="34" charset="0"/>
                <a:ea typeface="MS PGothic" pitchFamily="34" charset="-128"/>
              </a:rPr>
              <a:t> u_1 is the x-</a:t>
            </a:r>
            <a:r>
              <a:rPr lang="en-US" baseline="0" dirty="0" err="1" smtClean="0">
                <a:latin typeface="Calibri" pitchFamily="34" charset="0"/>
                <a:ea typeface="MS PGothic" pitchFamily="34" charset="-128"/>
              </a:rPr>
              <a:t>coord</a:t>
            </a:r>
            <a:endParaRPr lang="en-US" baseline="0" dirty="0" smtClean="0">
              <a:latin typeface="Calibri" pitchFamily="34" charset="0"/>
              <a:ea typeface="MS PGothic" pitchFamily="34" charset="-128"/>
            </a:endParaRPr>
          </a:p>
          <a:p>
            <a:pPr eaLnBrk="1" hangingPunct="1">
              <a:defRPr/>
            </a:pPr>
            <a:r>
              <a:rPr lang="en-US" baseline="0" dirty="0" smtClean="0">
                <a:latin typeface="Calibri" pitchFamily="34" charset="0"/>
                <a:ea typeface="MS PGothic" pitchFamily="34" charset="-128"/>
              </a:rPr>
              <a:t> u_2 is the y-</a:t>
            </a:r>
            <a:r>
              <a:rPr lang="en-US" baseline="0" dirty="0" err="1" smtClean="0">
                <a:latin typeface="Calibri" pitchFamily="34" charset="0"/>
                <a:ea typeface="MS PGothic" pitchFamily="34" charset="-128"/>
              </a:rPr>
              <a:t>coord</a:t>
            </a:r>
            <a:endParaRPr lang="en-US" baseline="0" dirty="0" smtClean="0">
              <a:latin typeface="Calibri" pitchFamily="34" charset="0"/>
              <a:ea typeface="MS PGothic" pitchFamily="34" charset="-128"/>
            </a:endParaRPr>
          </a:p>
          <a:p>
            <a:pPr eaLnBrk="1" hangingPunct="1">
              <a:defRPr/>
            </a:pPr>
            <a:endParaRPr lang="en-US" baseline="0" dirty="0" smtClean="0">
              <a:latin typeface="Calibri" pitchFamily="34" charset="0"/>
              <a:ea typeface="MS PGothic" pitchFamily="34" charset="-128"/>
            </a:endParaRPr>
          </a:p>
          <a:p>
            <a:pPr eaLnBrk="1" hangingPunct="1">
              <a:defRPr/>
            </a:pPr>
            <a:r>
              <a:rPr lang="en-US" baseline="0" dirty="0" smtClean="0">
                <a:latin typeface="Calibri" pitchFamily="34" charset="0"/>
                <a:ea typeface="MS PGothic" pitchFamily="34" charset="-128"/>
              </a:rPr>
              <a:t>v_1 is the x comp of V, which could be a function of u_1 and u_2</a:t>
            </a:r>
          </a:p>
          <a:p>
            <a:pPr eaLnBrk="1" hangingPunct="1">
              <a:defRPr/>
            </a:pPr>
            <a:r>
              <a:rPr lang="en-US" baseline="0" dirty="0" smtClean="0">
                <a:latin typeface="Calibri" pitchFamily="34" charset="0"/>
                <a:ea typeface="MS PGothic" pitchFamily="34" charset="-128"/>
              </a:rPr>
              <a:t>v_2 is the y comp of V, which could be a function of u_1 and u_2</a:t>
            </a:r>
          </a:p>
          <a:p>
            <a:pPr eaLnBrk="1" hangingPunct="1">
              <a:defRPr/>
            </a:pPr>
            <a:endParaRPr lang="en-US" baseline="0" dirty="0" smtClean="0">
              <a:latin typeface="Calibri" pitchFamily="34" charset="0"/>
              <a:ea typeface="MS PGothic" pitchFamily="34" charset="-128"/>
            </a:endParaRPr>
          </a:p>
          <a:p>
            <a:pPr eaLnBrk="1" hangingPunct="1">
              <a:defRPr/>
            </a:pPr>
            <a:r>
              <a:rPr lang="en-US" baseline="0" dirty="0" smtClean="0">
                <a:latin typeface="Calibri" pitchFamily="34" charset="0"/>
                <a:ea typeface="MS PGothic" pitchFamily="34" charset="-128"/>
              </a:rPr>
              <a:t>Line integral in a loop in a </a:t>
            </a:r>
            <a:r>
              <a:rPr lang="en-US" baseline="0" dirty="0" err="1" smtClean="0">
                <a:latin typeface="Calibri" pitchFamily="34" charset="0"/>
                <a:ea typeface="MS PGothic" pitchFamily="34" charset="-128"/>
              </a:rPr>
              <a:t>vectorfield</a:t>
            </a:r>
            <a:r>
              <a:rPr lang="en-US" baseline="0" dirty="0" smtClean="0">
                <a:latin typeface="Calibri" pitchFamily="34" charset="0"/>
                <a:ea typeface="MS PGothic" pitchFamily="34" charset="-128"/>
              </a:rPr>
              <a:t>. Every point has an </a:t>
            </a:r>
            <a:r>
              <a:rPr lang="en-US" baseline="0" dirty="0" err="1" smtClean="0">
                <a:latin typeface="Calibri" pitchFamily="34" charset="0"/>
                <a:ea typeface="MS PGothic" pitchFamily="34" charset="-128"/>
              </a:rPr>
              <a:t>antipotal</a:t>
            </a:r>
            <a:r>
              <a:rPr lang="en-US" baseline="0" dirty="0" smtClean="0">
                <a:latin typeface="Calibri" pitchFamily="34" charset="0"/>
                <a:ea typeface="MS PGothic" pitchFamily="34" charset="-128"/>
              </a:rPr>
              <a:t> point. We don’t care about the </a:t>
            </a:r>
            <a:r>
              <a:rPr lang="en-US" baseline="0" dirty="0" err="1" smtClean="0">
                <a:latin typeface="Calibri" pitchFamily="34" charset="0"/>
                <a:ea typeface="MS PGothic" pitchFamily="34" charset="-128"/>
              </a:rPr>
              <a:t>controbution</a:t>
            </a:r>
            <a:r>
              <a:rPr lang="en-US" baseline="0" dirty="0" smtClean="0">
                <a:latin typeface="Calibri" pitchFamily="34" charset="0"/>
                <a:ea typeface="MS PGothic" pitchFamily="34" charset="-128"/>
              </a:rPr>
              <a:t> of each point but rather the relative contribution of the two points. You care about the difference of 1</a:t>
            </a:r>
            <a:r>
              <a:rPr lang="en-US" baseline="30000" dirty="0" smtClean="0">
                <a:latin typeface="Calibri" pitchFamily="34" charset="0"/>
                <a:ea typeface="MS PGothic" pitchFamily="34" charset="-128"/>
              </a:rPr>
              <a:t>st</a:t>
            </a:r>
            <a:r>
              <a:rPr lang="en-US" baseline="0" dirty="0" smtClean="0">
                <a:latin typeface="Calibri" pitchFamily="34" charset="0"/>
                <a:ea typeface="MS PGothic" pitchFamily="34" charset="-128"/>
              </a:rPr>
              <a:t> and 3</a:t>
            </a:r>
            <a:r>
              <a:rPr lang="en-US" baseline="30000" dirty="0" smtClean="0">
                <a:latin typeface="Calibri" pitchFamily="34" charset="0"/>
                <a:ea typeface="MS PGothic" pitchFamily="34" charset="-128"/>
              </a:rPr>
              <a:t>rd</a:t>
            </a:r>
            <a:r>
              <a:rPr lang="en-US" baseline="0" dirty="0" smtClean="0">
                <a:latin typeface="Calibri" pitchFamily="34" charset="0"/>
                <a:ea typeface="MS PGothic" pitchFamily="34" charset="-128"/>
              </a:rPr>
              <a:t> leg. Since we are looking at differences, then it stands to reason that we are looking at derivatives. To find out how different they are, I need to differentiate and then integrate the </a:t>
            </a:r>
            <a:r>
              <a:rPr lang="en-US" baseline="0" dirty="0" err="1" smtClean="0">
                <a:latin typeface="Calibri" pitchFamily="34" charset="0"/>
                <a:ea typeface="MS PGothic" pitchFamily="34" charset="-128"/>
              </a:rPr>
              <a:t>vectorfeild</a:t>
            </a:r>
            <a:r>
              <a:rPr lang="en-US" baseline="0" dirty="0" smtClean="0">
                <a:latin typeface="Calibri" pitchFamily="34" charset="0"/>
                <a:ea typeface="MS PGothic" pitchFamily="34" charset="-128"/>
              </a:rPr>
              <a:t> in the space between those points in the underlying </a:t>
            </a:r>
            <a:r>
              <a:rPr lang="en-US" baseline="0" dirty="0" err="1" smtClean="0">
                <a:latin typeface="Calibri" pitchFamily="34" charset="0"/>
                <a:ea typeface="MS PGothic" pitchFamily="34" charset="-128"/>
              </a:rPr>
              <a:t>maft</a:t>
            </a:r>
            <a:r>
              <a:rPr lang="en-US" baseline="0" dirty="0" smtClean="0">
                <a:latin typeface="Calibri" pitchFamily="34" charset="0"/>
                <a:ea typeface="MS PGothic" pitchFamily="34" charset="-128"/>
              </a:rPr>
              <a:t>.</a:t>
            </a:r>
          </a:p>
          <a:p>
            <a:pPr eaLnBrk="1" hangingPunct="1">
              <a:defRPr/>
            </a:pPr>
            <a:endParaRPr lang="en-US" baseline="0" dirty="0" smtClean="0">
              <a:latin typeface="Calibri" pitchFamily="34" charset="0"/>
              <a:ea typeface="MS PGothic" pitchFamily="34" charset="-128"/>
            </a:endParaRPr>
          </a:p>
          <a:p>
            <a:pPr eaLnBrk="1" hangingPunct="1">
              <a:defRPr/>
            </a:pPr>
            <a:r>
              <a:rPr lang="en-US" baseline="0" dirty="0" smtClean="0">
                <a:latin typeface="Calibri" pitchFamily="34" charset="0"/>
                <a:ea typeface="MS PGothic" pitchFamily="34" charset="-128"/>
              </a:rPr>
              <a:t>A </a:t>
            </a:r>
            <a:r>
              <a:rPr lang="en-US" baseline="0" dirty="0" err="1" smtClean="0">
                <a:latin typeface="Calibri" pitchFamily="34" charset="0"/>
                <a:ea typeface="MS PGothic" pitchFamily="34" charset="-128"/>
              </a:rPr>
              <a:t>vectorfield</a:t>
            </a:r>
            <a:r>
              <a:rPr lang="en-US" baseline="0" dirty="0" smtClean="0">
                <a:latin typeface="Calibri" pitchFamily="34" charset="0"/>
                <a:ea typeface="MS PGothic" pitchFamily="34" charset="-128"/>
              </a:rPr>
              <a:t> can have as many basis components as the function that describes the </a:t>
            </a:r>
            <a:r>
              <a:rPr lang="en-US" baseline="0" dirty="0" err="1" smtClean="0">
                <a:latin typeface="Calibri" pitchFamily="34" charset="0"/>
                <a:ea typeface="MS PGothic" pitchFamily="34" charset="-128"/>
              </a:rPr>
              <a:t>vectorfield</a:t>
            </a:r>
            <a:endParaRPr lang="en-US" baseline="0" dirty="0" smtClean="0">
              <a:latin typeface="Calibri" pitchFamily="34" charset="0"/>
              <a:ea typeface="MS PGothic" pitchFamily="34" charset="-128"/>
            </a:endParaRPr>
          </a:p>
          <a:p>
            <a:pPr eaLnBrk="1" hangingPunct="1">
              <a:defRPr/>
            </a:pPr>
            <a:endParaRPr lang="en-US" baseline="0" dirty="0" smtClean="0">
              <a:latin typeface="Calibri" pitchFamily="34" charset="0"/>
              <a:ea typeface="MS PGothic" pitchFamily="34" charset="-128"/>
            </a:endParaRPr>
          </a:p>
          <a:p>
            <a:pPr eaLnBrk="1" hangingPunct="1">
              <a:defRPr/>
            </a:pPr>
            <a:r>
              <a:rPr lang="en-US" baseline="0" dirty="0" smtClean="0">
                <a:latin typeface="Calibri" pitchFamily="34" charset="0"/>
                <a:ea typeface="MS PGothic" pitchFamily="34" charset="-128"/>
              </a:rPr>
              <a:t>A </a:t>
            </a:r>
            <a:r>
              <a:rPr lang="en-US" baseline="0" dirty="0" err="1" smtClean="0">
                <a:latin typeface="Calibri" pitchFamily="34" charset="0"/>
                <a:ea typeface="MS PGothic" pitchFamily="34" charset="-128"/>
              </a:rPr>
              <a:t>vectorfield</a:t>
            </a:r>
            <a:r>
              <a:rPr lang="en-US" baseline="0" dirty="0" smtClean="0">
                <a:latin typeface="Calibri" pitchFamily="34" charset="0"/>
                <a:ea typeface="MS PGothic" pitchFamily="34" charset="-128"/>
              </a:rPr>
              <a:t> defined on an n-dimensional </a:t>
            </a:r>
            <a:r>
              <a:rPr lang="en-US" baseline="0" dirty="0" err="1" smtClean="0">
                <a:latin typeface="Calibri" pitchFamily="34" charset="0"/>
                <a:ea typeface="MS PGothic" pitchFamily="34" charset="-128"/>
              </a:rPr>
              <a:t>mfd</a:t>
            </a:r>
            <a:r>
              <a:rPr lang="en-US" baseline="0" dirty="0" smtClean="0">
                <a:latin typeface="Calibri" pitchFamily="34" charset="0"/>
                <a:ea typeface="MS PGothic" pitchFamily="34" charset="-128"/>
              </a:rPr>
              <a:t> has n^2 components</a:t>
            </a:r>
          </a:p>
          <a:p>
            <a:pPr eaLnBrk="1" hangingPunct="1">
              <a:defRPr/>
            </a:pPr>
            <a:endParaRPr lang="en-US" baseline="0" dirty="0" smtClean="0">
              <a:latin typeface="Calibri" pitchFamily="34" charset="0"/>
              <a:ea typeface="MS PGothic" pitchFamily="34" charset="-128"/>
            </a:endParaRPr>
          </a:p>
          <a:p>
            <a:pPr eaLnBrk="1" hangingPunct="1">
              <a:defRPr/>
            </a:pPr>
            <a:r>
              <a:rPr lang="en-US" baseline="0" dirty="0" smtClean="0">
                <a:latin typeface="Calibri" pitchFamily="34" charset="0"/>
                <a:ea typeface="MS PGothic" pitchFamily="34" charset="-128"/>
              </a:rPr>
              <a:t>In this example, we have a 2 dim </a:t>
            </a:r>
            <a:r>
              <a:rPr lang="en-US" baseline="0" dirty="0" err="1" smtClean="0">
                <a:latin typeface="Calibri" pitchFamily="34" charset="0"/>
                <a:ea typeface="MS PGothic" pitchFamily="34" charset="-128"/>
              </a:rPr>
              <a:t>mfd</a:t>
            </a:r>
            <a:r>
              <a:rPr lang="en-US" baseline="0" dirty="0" smtClean="0">
                <a:latin typeface="Calibri" pitchFamily="34" charset="0"/>
                <a:ea typeface="MS PGothic" pitchFamily="34" charset="-128"/>
              </a:rPr>
              <a:t> and therefore 4 components. These four components change at a point</a:t>
            </a:r>
          </a:p>
          <a:p>
            <a:pPr eaLnBrk="1" hangingPunct="1">
              <a:defRPr/>
            </a:pPr>
            <a:r>
              <a:rPr lang="en-US" baseline="0" dirty="0" smtClean="0">
                <a:latin typeface="Calibri" pitchFamily="34" charset="0"/>
                <a:ea typeface="MS PGothic" pitchFamily="34" charset="-128"/>
              </a:rPr>
              <a:t>The four together tell us the vector and how fast each component are changing</a:t>
            </a:r>
          </a:p>
          <a:p>
            <a:pPr eaLnBrk="1" hangingPunct="1">
              <a:defRPr/>
            </a:pPr>
            <a:endParaRPr lang="en-US" baseline="0" dirty="0" smtClean="0">
              <a:latin typeface="Calibri" pitchFamily="34" charset="0"/>
              <a:ea typeface="MS PGothic" pitchFamily="34" charset="-128"/>
            </a:endParaRPr>
          </a:p>
          <a:p>
            <a:pPr eaLnBrk="1" hangingPunct="1">
              <a:defRPr/>
            </a:pPr>
            <a:r>
              <a:rPr lang="en-US" baseline="0" dirty="0" smtClean="0">
                <a:latin typeface="Calibri" pitchFamily="34" charset="0"/>
                <a:ea typeface="MS PGothic" pitchFamily="34" charset="-128"/>
              </a:rPr>
              <a:t>Upper left: </a:t>
            </a:r>
            <a:r>
              <a:rPr lang="en-US" baseline="0" dirty="0" err="1" smtClean="0">
                <a:latin typeface="Calibri" pitchFamily="34" charset="0"/>
                <a:ea typeface="MS PGothic" pitchFamily="34" charset="-128"/>
              </a:rPr>
              <a:t>v_x</a:t>
            </a:r>
            <a:r>
              <a:rPr lang="en-US" baseline="0" dirty="0" smtClean="0">
                <a:latin typeface="Calibri" pitchFamily="34" charset="0"/>
                <a:ea typeface="MS PGothic" pitchFamily="34" charset="-128"/>
              </a:rPr>
              <a:t> varies with x and does not vary with y. This </a:t>
            </a:r>
            <a:r>
              <a:rPr lang="en-US" baseline="0" dirty="0" err="1" smtClean="0">
                <a:latin typeface="Calibri" pitchFamily="34" charset="0"/>
                <a:ea typeface="MS PGothic" pitchFamily="34" charset="-128"/>
              </a:rPr>
              <a:t>vectorfield</a:t>
            </a:r>
            <a:r>
              <a:rPr lang="en-US" baseline="0" dirty="0" smtClean="0">
                <a:latin typeface="Calibri" pitchFamily="34" charset="0"/>
                <a:ea typeface="MS PGothic" pitchFamily="34" charset="-128"/>
              </a:rPr>
              <a:t> has no curl</a:t>
            </a:r>
          </a:p>
          <a:p>
            <a:pPr eaLnBrk="1" hangingPunct="1">
              <a:defRPr/>
            </a:pPr>
            <a:r>
              <a:rPr lang="en-US" baseline="0" dirty="0" smtClean="0">
                <a:latin typeface="Calibri" pitchFamily="34" charset="0"/>
                <a:ea typeface="MS PGothic" pitchFamily="34" charset="-128"/>
              </a:rPr>
              <a:t>Upper right: </a:t>
            </a:r>
            <a:r>
              <a:rPr lang="en-US" baseline="0" dirty="0" err="1" smtClean="0">
                <a:latin typeface="Calibri" pitchFamily="34" charset="0"/>
                <a:ea typeface="MS PGothic" pitchFamily="34" charset="-128"/>
              </a:rPr>
              <a:t>v_x</a:t>
            </a:r>
            <a:r>
              <a:rPr lang="en-US" baseline="0" dirty="0" smtClean="0">
                <a:latin typeface="Calibri" pitchFamily="34" charset="0"/>
                <a:ea typeface="MS PGothic" pitchFamily="34" charset="-128"/>
              </a:rPr>
              <a:t>  does not vary with x but varies with y. This </a:t>
            </a:r>
            <a:r>
              <a:rPr lang="en-US" baseline="0" dirty="0" err="1" smtClean="0">
                <a:latin typeface="Calibri" pitchFamily="34" charset="0"/>
                <a:ea typeface="MS PGothic" pitchFamily="34" charset="-128"/>
              </a:rPr>
              <a:t>vectorfield</a:t>
            </a:r>
            <a:r>
              <a:rPr lang="en-US" baseline="0" dirty="0" smtClean="0">
                <a:latin typeface="Calibri" pitchFamily="34" charset="0"/>
                <a:ea typeface="MS PGothic" pitchFamily="34" charset="-128"/>
              </a:rPr>
              <a:t> has curl</a:t>
            </a:r>
          </a:p>
          <a:p>
            <a:pPr eaLnBrk="1" hangingPunct="1">
              <a:defRPr/>
            </a:pPr>
            <a:r>
              <a:rPr lang="en-US" baseline="0" dirty="0" smtClean="0">
                <a:latin typeface="Calibri" pitchFamily="34" charset="0"/>
                <a:ea typeface="MS PGothic" pitchFamily="34" charset="-128"/>
              </a:rPr>
              <a:t>Lower left:  </a:t>
            </a:r>
            <a:r>
              <a:rPr lang="en-US" baseline="0" dirty="0" err="1" smtClean="0">
                <a:latin typeface="Calibri" pitchFamily="34" charset="0"/>
                <a:ea typeface="MS PGothic" pitchFamily="34" charset="-128"/>
              </a:rPr>
              <a:t>v_y</a:t>
            </a:r>
            <a:r>
              <a:rPr lang="en-US" baseline="0" dirty="0" smtClean="0">
                <a:latin typeface="Calibri" pitchFamily="34" charset="0"/>
                <a:ea typeface="MS PGothic" pitchFamily="34" charset="-128"/>
              </a:rPr>
              <a:t>  does vary with x and does not vary with y. This </a:t>
            </a:r>
            <a:r>
              <a:rPr lang="en-US" baseline="0" dirty="0" err="1" smtClean="0">
                <a:latin typeface="Calibri" pitchFamily="34" charset="0"/>
                <a:ea typeface="MS PGothic" pitchFamily="34" charset="-128"/>
              </a:rPr>
              <a:t>vectorfield</a:t>
            </a:r>
            <a:r>
              <a:rPr lang="en-US" baseline="0" dirty="0" smtClean="0">
                <a:latin typeface="Calibri" pitchFamily="34" charset="0"/>
                <a:ea typeface="MS PGothic" pitchFamily="34" charset="-128"/>
              </a:rPr>
              <a:t> has curl</a:t>
            </a:r>
          </a:p>
          <a:p>
            <a:pPr eaLnBrk="1" hangingPunct="1">
              <a:defRPr/>
            </a:pPr>
            <a:r>
              <a:rPr lang="en-US" baseline="0" dirty="0" smtClean="0">
                <a:latin typeface="Calibri" pitchFamily="34" charset="0"/>
                <a:ea typeface="MS PGothic" pitchFamily="34" charset="-128"/>
              </a:rPr>
              <a:t>Lower right: </a:t>
            </a:r>
            <a:r>
              <a:rPr lang="en-US" baseline="0" dirty="0" err="1" smtClean="0">
                <a:latin typeface="Calibri" pitchFamily="34" charset="0"/>
                <a:ea typeface="MS PGothic" pitchFamily="34" charset="-128"/>
              </a:rPr>
              <a:t>v_y</a:t>
            </a:r>
            <a:r>
              <a:rPr lang="en-US" baseline="0" dirty="0" smtClean="0">
                <a:latin typeface="Calibri" pitchFamily="34" charset="0"/>
                <a:ea typeface="MS PGothic" pitchFamily="34" charset="-128"/>
              </a:rPr>
              <a:t> does not vary with x but does vary with y. This </a:t>
            </a:r>
            <a:r>
              <a:rPr lang="en-US" baseline="0" dirty="0" err="1" smtClean="0">
                <a:latin typeface="Calibri" pitchFamily="34" charset="0"/>
                <a:ea typeface="MS PGothic" pitchFamily="34" charset="-128"/>
              </a:rPr>
              <a:t>vectorfield</a:t>
            </a:r>
            <a:r>
              <a:rPr lang="en-US" baseline="0" dirty="0" smtClean="0">
                <a:latin typeface="Calibri" pitchFamily="34" charset="0"/>
                <a:ea typeface="MS PGothic" pitchFamily="34" charset="-128"/>
              </a:rPr>
              <a:t> has no curl</a:t>
            </a:r>
          </a:p>
          <a:p>
            <a:pPr eaLnBrk="1" hangingPunct="1">
              <a:defRPr/>
            </a:pPr>
            <a:endParaRPr lang="en-US" baseline="0" dirty="0" smtClean="0">
              <a:latin typeface="Calibri" pitchFamily="34" charset="0"/>
              <a:ea typeface="MS PGothic" pitchFamily="34" charset="-128"/>
            </a:endParaRPr>
          </a:p>
          <a:p>
            <a:pPr eaLnBrk="1" hangingPunct="1">
              <a:defRPr/>
            </a:pPr>
            <a:r>
              <a:rPr lang="en-US" baseline="0" dirty="0" smtClean="0">
                <a:latin typeface="Calibri" pitchFamily="34" charset="0"/>
                <a:ea typeface="MS PGothic" pitchFamily="34" charset="-128"/>
              </a:rPr>
              <a:t>Two of these components have no curl.</a:t>
            </a:r>
          </a:p>
          <a:p>
            <a:pPr eaLnBrk="1" hangingPunct="1">
              <a:defRPr/>
            </a:pPr>
            <a:r>
              <a:rPr lang="en-US" baseline="0" dirty="0" smtClean="0">
                <a:latin typeface="Calibri" pitchFamily="34" charset="0"/>
                <a:ea typeface="MS PGothic" pitchFamily="34" charset="-128"/>
              </a:rPr>
              <a:t>e.g., x component change in the x direction. If you go in a cycle in that field, moving up and down is zero, moving to the left = moving to right and you have zero</a:t>
            </a:r>
          </a:p>
          <a:p>
            <a:pPr eaLnBrk="1" hangingPunct="1">
              <a:defRPr/>
            </a:pPr>
            <a:endParaRPr lang="en-US" baseline="0" dirty="0" smtClean="0">
              <a:latin typeface="Calibri" pitchFamily="34" charset="0"/>
              <a:ea typeface="MS PGothic" pitchFamily="34" charset="-128"/>
            </a:endParaRPr>
          </a:p>
          <a:p>
            <a:pPr eaLnBrk="1" hangingPunct="1">
              <a:defRPr/>
            </a:pPr>
            <a:r>
              <a:rPr lang="en-US" baseline="0" dirty="0" smtClean="0">
                <a:latin typeface="Calibri" pitchFamily="34" charset="0"/>
                <a:ea typeface="MS PGothic" pitchFamily="34" charset="-128"/>
              </a:rPr>
              <a:t>It works out to the curl</a:t>
            </a:r>
          </a:p>
          <a:p>
            <a:pPr eaLnBrk="1" hangingPunct="1">
              <a:defRPr/>
            </a:pPr>
            <a:endParaRPr lang="en-US" baseline="0" dirty="0" smtClean="0">
              <a:latin typeface="Calibri" pitchFamily="34" charset="0"/>
              <a:ea typeface="MS PGothic" pitchFamily="34" charset="-128"/>
            </a:endParaRPr>
          </a:p>
          <a:p>
            <a:pPr eaLnBrk="1" hangingPunct="1">
              <a:defRPr/>
            </a:pPr>
            <a:endParaRPr lang="en-US" baseline="0" dirty="0" smtClean="0">
              <a:latin typeface="Calibri" pitchFamily="34" charset="0"/>
              <a:ea typeface="MS PGothic" pitchFamily="34" charset="-128"/>
            </a:endParaRPr>
          </a:p>
          <a:p>
            <a:pPr eaLnBrk="1" hangingPunct="1">
              <a:defRPr/>
            </a:pPr>
            <a:endParaRPr lang="en-US" baseline="0" dirty="0" smtClean="0">
              <a:latin typeface="Calibri" pitchFamily="34" charset="0"/>
              <a:ea typeface="MS PGothic" pitchFamily="34" charset="-128"/>
            </a:endParaRPr>
          </a:p>
          <a:p>
            <a:pPr marL="0" marR="0" indent="0" algn="l" defTabSz="457200" rtl="0" eaLnBrk="1" fontAlgn="base" latinLnBrk="0" hangingPunct="1">
              <a:lnSpc>
                <a:spcPct val="100000"/>
              </a:lnSpc>
              <a:spcBef>
                <a:spcPct val="30000"/>
              </a:spcBef>
              <a:spcAft>
                <a:spcPct val="0"/>
              </a:spcAft>
              <a:buClrTx/>
              <a:buSzTx/>
              <a:buFontTx/>
              <a:buNone/>
              <a:tabLst/>
              <a:defRPr/>
            </a:pPr>
            <a:r>
              <a:rPr lang="en-US" baseline="0" dirty="0" smtClean="0">
                <a:latin typeface="Calibri" pitchFamily="34" charset="0"/>
                <a:ea typeface="MS PGothic" pitchFamily="34" charset="-128"/>
              </a:rPr>
              <a:t>Total derivative of V with respect to u. Gives you four pieces. Two appear in the curl definition and two don’t.</a:t>
            </a:r>
          </a:p>
          <a:p>
            <a:pPr eaLnBrk="1" hangingPunct="1">
              <a:defRPr/>
            </a:pPr>
            <a:endParaRPr lang="en-US" dirty="0" smtClean="0">
              <a:latin typeface="Calibri" pitchFamily="34" charset="0"/>
              <a:ea typeface="MS PGothic" pitchFamily="34" charset="-128"/>
            </a:endParaRPr>
          </a:p>
          <a:p>
            <a:pPr eaLnBrk="1" hangingPunct="1">
              <a:defRPr/>
            </a:pPr>
            <a:endParaRPr lang="en-US" dirty="0" smtClean="0">
              <a:latin typeface="Calibri" pitchFamily="34" charset="0"/>
              <a:ea typeface="MS PGothic" pitchFamily="34" charset="-128"/>
            </a:endParaRPr>
          </a:p>
          <a:p>
            <a:pPr eaLnBrk="1" hangingPunct="1">
              <a:defRPr/>
            </a:pPr>
            <a:endParaRPr lang="en-US" dirty="0" smtClean="0">
              <a:latin typeface="Calibri" pitchFamily="34" charset="0"/>
              <a:ea typeface="MS PGothic" pitchFamily="34" charset="-128"/>
            </a:endParaRPr>
          </a:p>
          <a:p>
            <a:pPr eaLnBrk="1" hangingPunct="1">
              <a:defRPr/>
            </a:pPr>
            <a:endParaRPr lang="en-US" dirty="0" smtClean="0">
              <a:latin typeface="Calibri" pitchFamily="34" charset="0"/>
              <a:ea typeface="MS PGothic" pitchFamily="34" charset="-128"/>
            </a:endParaRPr>
          </a:p>
          <a:p>
            <a:pPr eaLnBrk="1" hangingPunct="1">
              <a:defRPr/>
            </a:pPr>
            <a:r>
              <a:rPr lang="en-US" dirty="0" smtClean="0">
                <a:latin typeface="Calibri" pitchFamily="34" charset="0"/>
                <a:ea typeface="MS PGothic" pitchFamily="34" charset="-128"/>
              </a:rPr>
              <a:t>---</a:t>
            </a:r>
          </a:p>
          <a:p>
            <a:pPr eaLnBrk="1" hangingPunct="1">
              <a:defRPr/>
            </a:pPr>
            <a:endParaRPr lang="en-US" dirty="0" smtClean="0">
              <a:latin typeface="Calibri" pitchFamily="34" charset="0"/>
              <a:ea typeface="MS PGothic" pitchFamily="34" charset="-128"/>
            </a:endParaRPr>
          </a:p>
          <a:p>
            <a:pPr eaLnBrk="1" hangingPunct="1">
              <a:defRPr/>
            </a:pPr>
            <a:r>
              <a:rPr lang="en-US" baseline="0" dirty="0" smtClean="0">
                <a:latin typeface="Calibri" pitchFamily="34" charset="0"/>
                <a:ea typeface="MS PGothic" pitchFamily="34" charset="-128"/>
              </a:rPr>
              <a:t>Basis for a vector at a point requires 2 pieces of info</a:t>
            </a:r>
          </a:p>
          <a:p>
            <a:pPr eaLnBrk="1" hangingPunct="1">
              <a:defRPr/>
            </a:pPr>
            <a:r>
              <a:rPr lang="en-US" baseline="0" dirty="0" smtClean="0">
                <a:latin typeface="Calibri" pitchFamily="34" charset="0"/>
                <a:ea typeface="MS PGothic" pitchFamily="34" charset="-128"/>
              </a:rPr>
              <a:t>Basis for a vector field needs 4 pieces of info – the same 2 as before and then 2 more to describe how they are changing at each point in space. Recall that the tangent bundle is double the dimension of the underlying </a:t>
            </a:r>
            <a:r>
              <a:rPr lang="en-US" baseline="0" dirty="0" err="1" smtClean="0">
                <a:latin typeface="Calibri" pitchFamily="34" charset="0"/>
                <a:ea typeface="MS PGothic" pitchFamily="34" charset="-128"/>
              </a:rPr>
              <a:t>mfd</a:t>
            </a:r>
            <a:endParaRPr lang="en-US" baseline="0" dirty="0" smtClean="0">
              <a:latin typeface="Calibri" pitchFamily="34" charset="0"/>
              <a:ea typeface="MS PGothic" pitchFamily="34" charset="-128"/>
            </a:endParaRPr>
          </a:p>
          <a:p>
            <a:pPr eaLnBrk="1" hangingPunct="1">
              <a:defRPr/>
            </a:pPr>
            <a:endParaRPr lang="en-US" dirty="0" smtClean="0">
              <a:latin typeface="Calibri" pitchFamily="34" charset="0"/>
              <a:ea typeface="MS PGothic" pitchFamily="34" charset="-128"/>
            </a:endParaRPr>
          </a:p>
          <a:p>
            <a:pPr eaLnBrk="1" hangingPunct="1">
              <a:defRPr/>
            </a:pPr>
            <a:r>
              <a:rPr lang="en-US" dirty="0" smtClean="0">
                <a:latin typeface="Calibri" pitchFamily="34" charset="0"/>
                <a:ea typeface="MS PGothic" pitchFamily="34" charset="-128"/>
              </a:rPr>
              <a:t>---</a:t>
            </a:r>
          </a:p>
          <a:p>
            <a:pPr eaLnBrk="1" hangingPunct="1">
              <a:defRPr/>
            </a:pPr>
            <a:r>
              <a:rPr lang="en-US" dirty="0" smtClean="0">
                <a:latin typeface="Calibri" pitchFamily="34" charset="0"/>
                <a:ea typeface="MS PGothic" pitchFamily="34" charset="-128"/>
              </a:rPr>
              <a:t>U</a:t>
            </a:r>
            <a:r>
              <a:rPr lang="ja-JP" altLang="en-US" dirty="0" smtClean="0">
                <a:latin typeface="Calibri" pitchFamily="34" charset="0"/>
                <a:ea typeface="MS PGothic" pitchFamily="34" charset="-128"/>
              </a:rPr>
              <a:t>’</a:t>
            </a:r>
            <a:r>
              <a:rPr lang="en-US" altLang="ja-JP" dirty="0" smtClean="0">
                <a:latin typeface="Calibri" pitchFamily="34" charset="0"/>
                <a:ea typeface="MS PGothic" pitchFamily="34" charset="-128"/>
              </a:rPr>
              <a:t>s are the spatial coordinates and v</a:t>
            </a:r>
            <a:r>
              <a:rPr lang="ja-JP" altLang="en-US" dirty="0" smtClean="0">
                <a:latin typeface="Calibri" pitchFamily="34" charset="0"/>
                <a:ea typeface="MS PGothic" pitchFamily="34" charset="-128"/>
              </a:rPr>
              <a:t>’</a:t>
            </a:r>
            <a:r>
              <a:rPr lang="en-US" altLang="ja-JP" dirty="0" smtClean="0">
                <a:latin typeface="Calibri" pitchFamily="34" charset="0"/>
                <a:ea typeface="MS PGothic" pitchFamily="34" charset="-128"/>
              </a:rPr>
              <a:t>s are the vectors. V is the vector with components v1 and v2..              So, for the upper left, when you cycle, whatever you gain going to the right, you lose back going to the left. In the upper </a:t>
            </a:r>
            <a:r>
              <a:rPr lang="en-US" altLang="ja-JP" dirty="0" err="1" smtClean="0">
                <a:latin typeface="Calibri" pitchFamily="34" charset="0"/>
                <a:ea typeface="MS PGothic" pitchFamily="34" charset="-128"/>
              </a:rPr>
              <a:t>right,you</a:t>
            </a:r>
            <a:r>
              <a:rPr lang="en-US" altLang="ja-JP" dirty="0" smtClean="0">
                <a:latin typeface="Calibri" pitchFamily="34" charset="0"/>
                <a:ea typeface="MS PGothic" pitchFamily="34" charset="-128"/>
              </a:rPr>
              <a:t> gain more going to the right than going to the left</a:t>
            </a:r>
            <a:endParaRPr lang="en-US" dirty="0" smtClean="0">
              <a:latin typeface="Calibri" pitchFamily="34" charset="0"/>
              <a:ea typeface="MS PGothic"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E50F14A6-A2CD-47FA-A20F-B5B716CD7E54}" type="slidenum">
              <a:rPr lang="en-US" smtClean="0"/>
              <a:pPr eaLnBrk="1" hangingPunct="1"/>
              <a:t>53</a:t>
            </a:fld>
            <a:endParaRPr lang="en-US"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Now, we are going to start caring about coordinate changes that can effect the change in magnitude of xi_x and xi_y.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p:spPr>
      </p:sp>
      <p:sp>
        <p:nvSpPr>
          <p:cNvPr id="583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t>In optimized coordinates, area integ – ral matches displacement, and span of displacements is much smaller – note lead in to next figure  - first higher term is spread and second higher term gives us displacemnt peak</a:t>
            </a:r>
          </a:p>
          <a:p>
            <a:pPr>
              <a:spcBef>
                <a:spcPct val="0"/>
              </a:spcBef>
            </a:pPr>
            <a:endParaRPr lang="en-US" smtClean="0"/>
          </a:p>
        </p:txBody>
      </p:sp>
      <p:sp>
        <p:nvSpPr>
          <p:cNvPr id="583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89C69E7-3E74-4A1C-A4B6-FBF3DFDBAEC0}" type="slidenum">
              <a:rPr lang="en-US">
                <a:cs typeface="Arial" charset="0"/>
              </a:rPr>
              <a:pPr fontAlgn="base">
                <a:spcBef>
                  <a:spcPct val="0"/>
                </a:spcBef>
                <a:spcAft>
                  <a:spcPct val="0"/>
                </a:spcAft>
              </a:pPr>
              <a:t>64</a:t>
            </a:fld>
            <a:endParaRPr lang="en-US">
              <a:cs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sz="1000" smtClean="0">
                <a:latin typeface="Arial" pitchFamily="34" charset="0"/>
                <a:cs typeface="Arial" pitchFamily="34" charset="0"/>
              </a:rPr>
              <a:t>DISCUSSION: </a:t>
            </a:r>
            <a:r>
              <a:rPr lang="en-US" sz="1000" i="1" smtClean="0">
                <a:latin typeface="Arial" pitchFamily="34" charset="0"/>
                <a:cs typeface="Arial" pitchFamily="34" charset="0"/>
              </a:rPr>
              <a:t>Be careful about loaded terminology.  Don’t say the snake is like a wheel</a:t>
            </a:r>
            <a:endParaRPr lang="en-US" sz="1000" smtClean="0">
              <a:latin typeface="Arial" pitchFamily="34" charset="0"/>
              <a:cs typeface="Arial" pitchFamily="34" charset="0"/>
            </a:endParaRPr>
          </a:p>
          <a:p>
            <a:pPr>
              <a:lnSpc>
                <a:spcPct val="80000"/>
              </a:lnSpc>
            </a:pPr>
            <a:endParaRPr lang="en-US" sz="1000" smtClean="0">
              <a:latin typeface="Arial" pitchFamily="34" charset="0"/>
              <a:cs typeface="Arial" pitchFamily="34" charset="0"/>
            </a:endParaRPr>
          </a:p>
          <a:p>
            <a:pPr>
              <a:lnSpc>
                <a:spcPct val="80000"/>
              </a:lnSpc>
            </a:pPr>
            <a:r>
              <a:rPr lang="en-US" sz="1000" smtClean="0">
                <a:latin typeface="Arial" pitchFamily="34" charset="0"/>
                <a:cs typeface="Arial" pitchFamily="34" charset="0"/>
              </a:rPr>
              <a:t>Look at the snake much in the same way we would look at wheeled robots. This naturally makes planning easier</a:t>
            </a:r>
          </a:p>
          <a:p>
            <a:pPr>
              <a:lnSpc>
                <a:spcPct val="80000"/>
              </a:lnSpc>
            </a:pPr>
            <a:endParaRPr lang="en-US" sz="1000" smtClean="0">
              <a:latin typeface="Arial" pitchFamily="34" charset="0"/>
              <a:cs typeface="Arial" pitchFamily="34" charset="0"/>
            </a:endParaRPr>
          </a:p>
          <a:p>
            <a:pPr>
              <a:lnSpc>
                <a:spcPct val="80000"/>
              </a:lnSpc>
            </a:pPr>
            <a:r>
              <a:rPr lang="en-US" sz="1000" smtClean="0">
                <a:latin typeface="Arial" pitchFamily="34" charset="0"/>
                <a:cs typeface="Arial" pitchFamily="34" charset="0"/>
              </a:rPr>
              <a:t>ROSS: 1. Basic no-slip constraints let us make a simple model that includes forward+turn.  2. Having this model makes planning simple.  3. For the snake robots we want an equivalent ‘directional drive’ model. </a:t>
            </a:r>
          </a:p>
          <a:p>
            <a:pPr>
              <a:lnSpc>
                <a:spcPct val="80000"/>
              </a:lnSpc>
            </a:pPr>
            <a:endParaRPr lang="en-US" sz="1000" smtClean="0">
              <a:latin typeface="Arial" pitchFamily="34" charset="0"/>
              <a:cs typeface="Arial" pitchFamily="34" charset="0"/>
            </a:endParaRPr>
          </a:p>
          <a:p>
            <a:pPr>
              <a:lnSpc>
                <a:spcPct val="80000"/>
              </a:lnSpc>
            </a:pPr>
            <a:r>
              <a:rPr lang="en-US" sz="1000" smtClean="0">
                <a:latin typeface="Arial" pitchFamily="34" charset="0"/>
                <a:cs typeface="Arial" pitchFamily="34" charset="0"/>
              </a:rPr>
              <a:t>TEXT I DELETED FROM SLIDE</a:t>
            </a:r>
          </a:p>
          <a:p>
            <a:pPr>
              <a:lnSpc>
                <a:spcPct val="80000"/>
              </a:lnSpc>
            </a:pPr>
            <a:endParaRPr lang="en-US" sz="1000" smtClean="0">
              <a:latin typeface="Arial" pitchFamily="34" charset="0"/>
              <a:cs typeface="Arial" pitchFamily="34" charset="0"/>
            </a:endParaRPr>
          </a:p>
          <a:p>
            <a:pPr eaLnBrk="1" hangingPunct="1">
              <a:lnSpc>
                <a:spcPct val="80000"/>
              </a:lnSpc>
            </a:pPr>
            <a:r>
              <a:rPr lang="en-US" sz="1000" smtClean="0">
                <a:latin typeface="Arial" pitchFamily="34" charset="0"/>
                <a:cs typeface="Arial" pitchFamily="34" charset="0"/>
              </a:rPr>
              <a:t>With wheeled robots we have a basic no-slip / no-slide model that gives an intuitive relationship between rotation of the wheels and motion of the chassis.</a:t>
            </a:r>
            <a:endParaRPr lang="en-US" sz="1000" i="1" smtClean="0">
              <a:latin typeface="Arial" pitchFamily="34" charset="0"/>
              <a:cs typeface="Arial" pitchFamily="34" charset="0"/>
            </a:endParaRPr>
          </a:p>
          <a:p>
            <a:pPr eaLnBrk="1" hangingPunct="1">
              <a:lnSpc>
                <a:spcPct val="80000"/>
              </a:lnSpc>
            </a:pPr>
            <a:endParaRPr lang="en-US" sz="500" smtClean="0">
              <a:latin typeface="Arial" pitchFamily="34" charset="0"/>
              <a:cs typeface="Arial" pitchFamily="34" charset="0"/>
            </a:endParaRPr>
          </a:p>
          <a:p>
            <a:pPr eaLnBrk="1" hangingPunct="1">
              <a:lnSpc>
                <a:spcPct val="80000"/>
              </a:lnSpc>
            </a:pPr>
            <a:r>
              <a:rPr lang="en-US" sz="1000" smtClean="0">
                <a:latin typeface="Arial" pitchFamily="34" charset="0"/>
                <a:cs typeface="Arial" pitchFamily="34" charset="0"/>
              </a:rPr>
              <a:t>We would like work with snake robots in much the same way as we already do with wheeled robots.</a:t>
            </a:r>
          </a:p>
          <a:p>
            <a:pPr eaLnBrk="1" hangingPunct="1">
              <a:lnSpc>
                <a:spcPct val="80000"/>
              </a:lnSpc>
            </a:pPr>
            <a:endParaRPr lang="en-US" sz="500" smtClean="0">
              <a:latin typeface="Arial" pitchFamily="34" charset="0"/>
              <a:cs typeface="Arial" pitchFamily="34" charset="0"/>
            </a:endParaRPr>
          </a:p>
          <a:p>
            <a:pPr marL="742950" lvl="1" indent="-285750" eaLnBrk="1" hangingPunct="1">
              <a:lnSpc>
                <a:spcPct val="80000"/>
              </a:lnSpc>
            </a:pPr>
            <a:r>
              <a:rPr lang="en-US" smtClean="0">
                <a:latin typeface="Arial" pitchFamily="34" charset="0"/>
                <a:cs typeface="Arial" pitchFamily="34" charset="0"/>
              </a:rPr>
              <a:t>Pick directions and drive those directions.</a:t>
            </a:r>
          </a:p>
          <a:p>
            <a:pPr marL="742950" lvl="1" indent="-285750" eaLnBrk="1" hangingPunct="1">
              <a:lnSpc>
                <a:spcPct val="80000"/>
              </a:lnSpc>
            </a:pPr>
            <a:r>
              <a:rPr lang="en-US" smtClean="0">
                <a:latin typeface="Arial" pitchFamily="34" charset="0"/>
                <a:cs typeface="Arial" pitchFamily="34" charset="0"/>
              </a:rPr>
              <a:t>Do not need to move an integer number of cycles.</a:t>
            </a:r>
          </a:p>
          <a:p>
            <a:pPr>
              <a:lnSpc>
                <a:spcPct val="80000"/>
              </a:lnSpc>
            </a:pPr>
            <a:endParaRPr lang="en-US" sz="1000" smtClean="0">
              <a:latin typeface="Arial" pitchFamily="34" charset="0"/>
              <a:cs typeface="Arial" pitchFamily="34" charset="0"/>
            </a:endParaRPr>
          </a:p>
          <a:p>
            <a:pPr>
              <a:lnSpc>
                <a:spcPct val="80000"/>
              </a:lnSpc>
            </a:pPr>
            <a:endParaRPr lang="en-US" sz="1000" smtClean="0">
              <a:latin typeface="Arial" pitchFamily="34" charset="0"/>
              <a:cs typeface="Arial" pitchFamily="34" charset="0"/>
            </a:endParaRPr>
          </a:p>
          <a:p>
            <a:pPr>
              <a:lnSpc>
                <a:spcPct val="80000"/>
              </a:lnSpc>
            </a:pPr>
            <a:r>
              <a:rPr lang="en-US" sz="1000" smtClean="0">
                <a:latin typeface="Arial" pitchFamily="34" charset="0"/>
                <a:cs typeface="Arial" pitchFamily="34" charset="0"/>
              </a:rPr>
              <a:t>DAVE:  My overall philosophy is to start to treat the snake like we do with simple wheeled robots.  In general I want to </a:t>
            </a:r>
            <a:r>
              <a:rPr lang="en-US" sz="1000" i="1" smtClean="0">
                <a:latin typeface="Arial" pitchFamily="34" charset="0"/>
                <a:cs typeface="Arial" pitchFamily="34" charset="0"/>
              </a:rPr>
              <a:t>assume </a:t>
            </a:r>
            <a:r>
              <a:rPr lang="en-US" sz="1000" smtClean="0">
                <a:latin typeface="Arial" pitchFamily="34" charset="0"/>
                <a:cs typeface="Arial" pitchFamily="34" charset="0"/>
              </a:rPr>
              <a:t>contact rather than explicitly </a:t>
            </a:r>
            <a:r>
              <a:rPr lang="en-US" sz="1000" i="1" smtClean="0">
                <a:latin typeface="Arial" pitchFamily="34" charset="0"/>
                <a:cs typeface="Arial" pitchFamily="34" charset="0"/>
              </a:rPr>
              <a:t>model</a:t>
            </a:r>
            <a:r>
              <a:rPr lang="en-US" sz="1000" smtClean="0">
                <a:latin typeface="Arial" pitchFamily="34" charset="0"/>
                <a:cs typeface="Arial" pitchFamily="34" charset="0"/>
              </a:rPr>
              <a:t> it (like what is usually done in wheeled robots where the ground contact model is simple).  In a simple case we assume no-slip on the wheels (naïve but often good enough) and can then complexity to our motion models as needed.  </a:t>
            </a: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7895D918-D7FE-4F44-B241-F7581A8AEB25}" type="slidenum">
              <a:rPr lang="en-US" smtClean="0"/>
              <a:pPr eaLnBrk="1" hangingPunct="1"/>
              <a:t>67</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itchFamily="34" charset="0"/>
                <a:cs typeface="Arial" pitchFamily="34" charset="0"/>
              </a:rPr>
              <a:t>There is no reason to not use a fixed frame. It is easy. For a lot of robots, such as single rigid body robots, it makes the most sense. However, for our robot, it would give the impression that the whole snake is pirouetting around the first link. That is not representative of the motion in the real world. When we use a frame, say one based on the shape, one can produce a more intuitive motion.</a:t>
            </a:r>
          </a:p>
          <a:p>
            <a:endParaRPr lang="en-US" dirty="0" smtClean="0">
              <a:latin typeface="Arial" pitchFamily="34" charset="0"/>
              <a:cs typeface="Arial" pitchFamily="34" charset="0"/>
            </a:endParaRPr>
          </a:p>
          <a:p>
            <a:r>
              <a:rPr lang="en-US" dirty="0" smtClean="0">
                <a:latin typeface="Arial" pitchFamily="34" charset="0"/>
                <a:cs typeface="Arial" pitchFamily="34" charset="0"/>
              </a:rPr>
              <a:t>DAVE: The first argument that I use for using the VC is saying that intuition is important.  On this slide talk about how we want a frame where up-down, forward-back, left-right are clearly defined.</a:t>
            </a:r>
          </a:p>
          <a:p>
            <a:endParaRPr lang="en-US" dirty="0"/>
          </a:p>
        </p:txBody>
      </p:sp>
      <p:sp>
        <p:nvSpPr>
          <p:cNvPr id="4" name="Slide Number Placeholder 3"/>
          <p:cNvSpPr>
            <a:spLocks noGrp="1"/>
          </p:cNvSpPr>
          <p:nvPr>
            <p:ph type="sldNum" sz="quarter" idx="10"/>
          </p:nvPr>
        </p:nvSpPr>
        <p:spPr/>
        <p:txBody>
          <a:bodyPr/>
          <a:lstStyle/>
          <a:p>
            <a:fld id="{13F55975-B2A8-47ED-B87B-ADC7596DDDAC}" type="slidenum">
              <a:rPr lang="en-US" smtClean="0"/>
              <a:t>68</a:t>
            </a:fld>
            <a:endParaRPr lang="en-US"/>
          </a:p>
        </p:txBody>
      </p:sp>
    </p:spTree>
    <p:extLst>
      <p:ext uri="{BB962C8B-B14F-4D97-AF65-F5344CB8AC3E}">
        <p14:creationId xmlns:p14="http://schemas.microsoft.com/office/powerpoint/2010/main" val="3878384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itchFamily="34" charset="0"/>
                <a:cs typeface="Arial" pitchFamily="34" charset="0"/>
              </a:rPr>
              <a:t>Use position of all modules with respect to anything, say the first link. </a:t>
            </a:r>
          </a:p>
          <a:p>
            <a:r>
              <a:rPr lang="en-US" dirty="0" smtClean="0">
                <a:latin typeface="Arial" pitchFamily="34" charset="0"/>
                <a:cs typeface="Arial" pitchFamily="34" charset="0"/>
              </a:rPr>
              <a:t>Numerical stability may be better if you do this off of the center link. Regardless, determine the center of mass and then from a frame whose origin is at the </a:t>
            </a:r>
            <a:r>
              <a:rPr lang="en-US" dirty="0" err="1" smtClean="0">
                <a:latin typeface="Arial" pitchFamily="34" charset="0"/>
                <a:cs typeface="Arial" pitchFamily="34" charset="0"/>
              </a:rPr>
              <a:t>CoM</a:t>
            </a:r>
            <a:r>
              <a:rPr lang="en-US" dirty="0" smtClean="0">
                <a:latin typeface="Arial" pitchFamily="34" charset="0"/>
                <a:cs typeface="Arial" pitchFamily="34" charset="0"/>
              </a:rPr>
              <a:t>, do the SVD, </a:t>
            </a:r>
            <a:r>
              <a:rPr lang="en-US" dirty="0" err="1" smtClean="0">
                <a:latin typeface="Arial" pitchFamily="34" charset="0"/>
                <a:cs typeface="Arial" pitchFamily="34" charset="0"/>
              </a:rPr>
              <a:t>ie</a:t>
            </a:r>
            <a:r>
              <a:rPr lang="en-US" dirty="0" smtClean="0">
                <a:latin typeface="Arial" pitchFamily="34" charset="0"/>
                <a:cs typeface="Arial" pitchFamily="34" charset="0"/>
              </a:rPr>
              <a:t> we are calculating the principle moments of inertia about the center of mass.</a:t>
            </a:r>
          </a:p>
          <a:p>
            <a:endParaRPr lang="en-US" dirty="0" smtClean="0">
              <a:latin typeface="Arial" pitchFamily="34" charset="0"/>
              <a:cs typeface="Arial" pitchFamily="34" charset="0"/>
            </a:endParaRPr>
          </a:p>
          <a:p>
            <a:r>
              <a:rPr lang="en-US" dirty="0" smtClean="0">
                <a:latin typeface="Arial" pitchFamily="34" charset="0"/>
                <a:cs typeface="Arial" pitchFamily="34" charset="0"/>
              </a:rPr>
              <a:t>DAVE: The </a:t>
            </a:r>
            <a:r>
              <a:rPr lang="en-US" i="1" dirty="0" smtClean="0">
                <a:latin typeface="Arial" pitchFamily="34" charset="0"/>
                <a:cs typeface="Arial" pitchFamily="34" charset="0"/>
              </a:rPr>
              <a:t>idea </a:t>
            </a:r>
            <a:r>
              <a:rPr lang="en-US" dirty="0" smtClean="0">
                <a:latin typeface="Arial" pitchFamily="34" charset="0"/>
                <a:cs typeface="Arial" pitchFamily="34" charset="0"/>
              </a:rPr>
              <a:t> of the virtual chassis is to align a frame with the shape of the system, even as that shape changes.  In </a:t>
            </a:r>
            <a:r>
              <a:rPr lang="en-US" i="1" dirty="0" smtClean="0">
                <a:latin typeface="Arial" pitchFamily="34" charset="0"/>
                <a:cs typeface="Arial" pitchFamily="34" charset="0"/>
              </a:rPr>
              <a:t>practice </a:t>
            </a:r>
            <a:r>
              <a:rPr lang="en-US" dirty="0" smtClean="0">
                <a:latin typeface="Arial" pitchFamily="34" charset="0"/>
                <a:cs typeface="Arial" pitchFamily="34" charset="0"/>
              </a:rPr>
              <a:t>this can mean using the geometric center of mass and principal moments of inertia.  This general approach uses SVD to quickly identify the principal components of the snake’s shape.  If we have more constraints we can refine further using non-linear minimization (like finding the centerline of the snake’s helix for pipes / poles.</a:t>
            </a:r>
          </a:p>
          <a:p>
            <a:endParaRPr lang="en-US" dirty="0"/>
          </a:p>
        </p:txBody>
      </p:sp>
      <p:sp>
        <p:nvSpPr>
          <p:cNvPr id="4" name="Slide Number Placeholder 3"/>
          <p:cNvSpPr>
            <a:spLocks noGrp="1"/>
          </p:cNvSpPr>
          <p:nvPr>
            <p:ph type="sldNum" sz="quarter" idx="10"/>
          </p:nvPr>
        </p:nvSpPr>
        <p:spPr/>
        <p:txBody>
          <a:bodyPr/>
          <a:lstStyle/>
          <a:p>
            <a:fld id="{13F55975-B2A8-47ED-B87B-ADC7596DDDAC}" type="slidenum">
              <a:rPr lang="en-US" smtClean="0"/>
              <a:t>69</a:t>
            </a:fld>
            <a:endParaRPr lang="en-US"/>
          </a:p>
        </p:txBody>
      </p:sp>
    </p:spTree>
    <p:extLst>
      <p:ext uri="{BB962C8B-B14F-4D97-AF65-F5344CB8AC3E}">
        <p14:creationId xmlns:p14="http://schemas.microsoft.com/office/powerpoint/2010/main" val="414148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83300457-9CA4-4786-AAAC-2D8207D83C37}" type="slidenum">
              <a:rPr lang="en-US" smtClean="0"/>
              <a:pPr eaLnBrk="1" hangingPunct="1"/>
              <a:t>12</a:t>
            </a:fld>
            <a:endParaRPr lang="en-US"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Taking this principle to our connection vectorfields and plotting their curls as a function of their shape space, we immediately get some information on the net effect of running a gait. CLICK TO ADVANCE. The gait surrounds equal positive and negative portions of the orientation height function, thus has a zero net integral. This corresponds directly to the fact that the system experiences no net rotation over the course of the gait.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DC4FA9A6-3422-493A-A5F8-269056C0DD75}" type="slidenum">
              <a:rPr lang="en-US" smtClean="0"/>
              <a:pPr eaLnBrk="1" hangingPunct="1"/>
              <a:t>13</a:t>
            </a:fld>
            <a:endParaRPr lang="en-US"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Even worse, we cannot find a map from BVI to net displacements. Even the same two cyclic motions (CLICK) but with different starting points result in different displacements. (NEXT SLIDE)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E00AE141-552A-4DD8-9F1A-EED37EA4BADD}" type="slidenum">
              <a:rPr lang="en-US" smtClean="0"/>
              <a:pPr eaLnBrk="1" hangingPunct="1"/>
              <a:t>14</a:t>
            </a:fld>
            <a:endParaRPr lang="en-US"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Because the enclosed area on the curve is the same, we still have the same BVI. But the displacement is different because, what happens here is that the order of when we translate and rotate changes producing a different translations</a:t>
            </a:r>
          </a:p>
          <a:p>
            <a:pPr eaLnBrk="1" hangingPunct="1"/>
            <a:endParaRPr lang="en-US" smtClean="0">
              <a:latin typeface="Arial" pitchFamily="34" charset="0"/>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9D06E6A3-3A54-47B3-AB0F-44EFEA8965AE}" type="slidenum">
              <a:rPr lang="en-US" smtClean="0"/>
              <a:pPr eaLnBrk="1" hangingPunct="1"/>
              <a:t>15</a:t>
            </a:fld>
            <a:endParaRPr lang="en-US"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In fact, there is a whole locus of displacements, each corresponding to different starting points on the same cycle. (CLICK) each of which correspond to different sequences of translations and rotations</a:t>
            </a:r>
          </a:p>
          <a:p>
            <a:pPr eaLnBrk="1" hangingPunct="1"/>
            <a:endParaRPr lang="en-US" smtClean="0">
              <a:latin typeface="Arial" pitchFamily="34" charset="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F8EA5171-C8B6-49EF-9338-1CFB5CE09FD5}" type="slidenum">
              <a:rPr lang="en-US" smtClean="0"/>
              <a:pPr eaLnBrk="1" hangingPunct="1"/>
              <a:t>16</a:t>
            </a:fld>
            <a:endParaRPr lang="en-US"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Now something special happens. If we change our coordinate system so that orientation is now the mean orientation of the three links, rather the orientaiton of the middle link, (CLICK) and the run the same cyclic motions (ADVANCE)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55F65C79-B6FC-4929-9583-4279BA914650}" type="slidenum">
              <a:rPr lang="en-US" smtClean="0"/>
              <a:pPr eaLnBrk="1" hangingPunct="1"/>
              <a:t>17</a:t>
            </a:fld>
            <a:endParaRPr lang="en-US"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r>
              <a:rPr lang="en-US" smtClean="0">
                <a:latin typeface="Arial" pitchFamily="34" charset="0"/>
                <a:cs typeface="Arial" pitchFamily="34" charset="0"/>
              </a:rPr>
              <a:t>We see that the two representative cycles we showed previously have net displacements closer to each other (ADVANCE)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6A15EF0-9F85-46D6-9D05-02D09F14715C}" type="datetimeFigureOut">
              <a:rPr lang="en-US"/>
              <a:pPr>
                <a:defRPr/>
              </a:pPr>
              <a:t>10/28/2015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201793-B51F-4FCE-8DF7-5D3CF7AC9B60}" type="slidenum">
              <a:rPr lang="en-US"/>
              <a:pPr>
                <a:defRPr/>
              </a:pPr>
              <a:t>‹#›</a:t>
            </a:fld>
            <a:endParaRPr lang="en-US"/>
          </a:p>
        </p:txBody>
      </p:sp>
    </p:spTree>
    <p:extLst>
      <p:ext uri="{BB962C8B-B14F-4D97-AF65-F5344CB8AC3E}">
        <p14:creationId xmlns:p14="http://schemas.microsoft.com/office/powerpoint/2010/main" val="493870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C694B12-21B5-41D9-B1B1-E7402B18E28B}" type="datetimeFigureOut">
              <a:rPr lang="en-US"/>
              <a:pPr>
                <a:defRPr/>
              </a:pPr>
              <a:t>10/28/2015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7AF10A-77DC-4B90-AF0E-5F0DEE30A914}" type="slidenum">
              <a:rPr lang="en-US"/>
              <a:pPr>
                <a:defRPr/>
              </a:pPr>
              <a:t>‹#›</a:t>
            </a:fld>
            <a:endParaRPr lang="en-US"/>
          </a:p>
        </p:txBody>
      </p:sp>
    </p:spTree>
    <p:extLst>
      <p:ext uri="{BB962C8B-B14F-4D97-AF65-F5344CB8AC3E}">
        <p14:creationId xmlns:p14="http://schemas.microsoft.com/office/powerpoint/2010/main" val="2280324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8BDD2EC-57E4-4FD8-8911-90A88AB29DDF}" type="datetimeFigureOut">
              <a:rPr lang="en-US"/>
              <a:pPr>
                <a:defRPr/>
              </a:pPr>
              <a:t>10/28/2015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08E420B-C753-4CF5-9101-ECBECFD6706E}" type="slidenum">
              <a:rPr lang="en-US"/>
              <a:pPr>
                <a:defRPr/>
              </a:pPr>
              <a:t>‹#›</a:t>
            </a:fld>
            <a:endParaRPr lang="en-US"/>
          </a:p>
        </p:txBody>
      </p:sp>
    </p:spTree>
    <p:extLst>
      <p:ext uri="{BB962C8B-B14F-4D97-AF65-F5344CB8AC3E}">
        <p14:creationId xmlns:p14="http://schemas.microsoft.com/office/powerpoint/2010/main" val="136148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2F461C9-52A7-4C59-982F-80E18B1FAF5E}" type="datetimeFigureOut">
              <a:rPr lang="en-US"/>
              <a:pPr>
                <a:defRPr/>
              </a:pPr>
              <a:t>10/28/2015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E9DA9B8-7D62-4E95-B169-FC90613BA9BC}" type="slidenum">
              <a:rPr lang="en-US"/>
              <a:pPr>
                <a:defRPr/>
              </a:pPr>
              <a:t>‹#›</a:t>
            </a:fld>
            <a:endParaRPr lang="en-US"/>
          </a:p>
        </p:txBody>
      </p:sp>
    </p:spTree>
    <p:extLst>
      <p:ext uri="{BB962C8B-B14F-4D97-AF65-F5344CB8AC3E}">
        <p14:creationId xmlns:p14="http://schemas.microsoft.com/office/powerpoint/2010/main" val="4228769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3A99397-98A5-4B7C-94F5-DB01CE14914A}" type="datetimeFigureOut">
              <a:rPr lang="en-US"/>
              <a:pPr>
                <a:defRPr/>
              </a:pPr>
              <a:t>10/28/2015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46EEA89-FD40-4321-A799-947638CA0888}" type="slidenum">
              <a:rPr lang="en-US"/>
              <a:pPr>
                <a:defRPr/>
              </a:pPr>
              <a:t>‹#›</a:t>
            </a:fld>
            <a:endParaRPr lang="en-US"/>
          </a:p>
        </p:txBody>
      </p:sp>
    </p:spTree>
    <p:extLst>
      <p:ext uri="{BB962C8B-B14F-4D97-AF65-F5344CB8AC3E}">
        <p14:creationId xmlns:p14="http://schemas.microsoft.com/office/powerpoint/2010/main" val="3221376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98A4BE1-9AE3-4E66-B2F9-E7FF39C25C84}" type="datetimeFigureOut">
              <a:rPr lang="en-US"/>
              <a:pPr>
                <a:defRPr/>
              </a:pPr>
              <a:t>10/28/2015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AD4FA68-CCCF-4FAA-9412-89C8FFEC9E4A}" type="slidenum">
              <a:rPr lang="en-US"/>
              <a:pPr>
                <a:defRPr/>
              </a:pPr>
              <a:t>‹#›</a:t>
            </a:fld>
            <a:endParaRPr lang="en-US"/>
          </a:p>
        </p:txBody>
      </p:sp>
    </p:spTree>
    <p:extLst>
      <p:ext uri="{BB962C8B-B14F-4D97-AF65-F5344CB8AC3E}">
        <p14:creationId xmlns:p14="http://schemas.microsoft.com/office/powerpoint/2010/main" val="783713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A05712E-238F-4440-BE4E-E0F772203D14}" type="datetimeFigureOut">
              <a:rPr lang="en-US"/>
              <a:pPr>
                <a:defRPr/>
              </a:pPr>
              <a:t>10/28/2015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B8694C3-CACB-401A-AEEE-37E7A65C6C63}" type="slidenum">
              <a:rPr lang="en-US"/>
              <a:pPr>
                <a:defRPr/>
              </a:pPr>
              <a:t>‹#›</a:t>
            </a:fld>
            <a:endParaRPr lang="en-US"/>
          </a:p>
        </p:txBody>
      </p:sp>
    </p:spTree>
    <p:extLst>
      <p:ext uri="{BB962C8B-B14F-4D97-AF65-F5344CB8AC3E}">
        <p14:creationId xmlns:p14="http://schemas.microsoft.com/office/powerpoint/2010/main" val="3204730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84D58A7-51AA-418B-9AD1-5D85593A24EB}" type="datetimeFigureOut">
              <a:rPr lang="en-US"/>
              <a:pPr>
                <a:defRPr/>
              </a:pPr>
              <a:t>10/28/2015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B944053-0EDD-4426-A259-DBB37FAE7B59}" type="slidenum">
              <a:rPr lang="en-US"/>
              <a:pPr>
                <a:defRPr/>
              </a:pPr>
              <a:t>‹#›</a:t>
            </a:fld>
            <a:endParaRPr lang="en-US"/>
          </a:p>
        </p:txBody>
      </p:sp>
    </p:spTree>
    <p:extLst>
      <p:ext uri="{BB962C8B-B14F-4D97-AF65-F5344CB8AC3E}">
        <p14:creationId xmlns:p14="http://schemas.microsoft.com/office/powerpoint/2010/main" val="306023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6E9E1513-F9DE-4EDC-B0DC-2C4B5C3FB0C5}" type="datetimeFigureOut">
              <a:rPr lang="en-US"/>
              <a:pPr>
                <a:defRPr/>
              </a:pPr>
              <a:t>10/28/2015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C62129D-D303-4122-8CD1-1D499725050C}" type="slidenum">
              <a:rPr lang="en-US"/>
              <a:pPr>
                <a:defRPr/>
              </a:pPr>
              <a:t>‹#›</a:t>
            </a:fld>
            <a:endParaRPr lang="en-US"/>
          </a:p>
        </p:txBody>
      </p:sp>
    </p:spTree>
    <p:extLst>
      <p:ext uri="{BB962C8B-B14F-4D97-AF65-F5344CB8AC3E}">
        <p14:creationId xmlns:p14="http://schemas.microsoft.com/office/powerpoint/2010/main" val="26923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0122076-42AF-4E11-AEF9-2FA280084E32}" type="datetimeFigureOut">
              <a:rPr lang="en-US"/>
              <a:pPr>
                <a:defRPr/>
              </a:pPr>
              <a:t>10/28/2015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19EE176-4E90-489E-87E5-DDB367CADEC4}" type="slidenum">
              <a:rPr lang="en-US"/>
              <a:pPr>
                <a:defRPr/>
              </a:pPr>
              <a:t>‹#›</a:t>
            </a:fld>
            <a:endParaRPr lang="en-US"/>
          </a:p>
        </p:txBody>
      </p:sp>
    </p:spTree>
    <p:extLst>
      <p:ext uri="{BB962C8B-B14F-4D97-AF65-F5344CB8AC3E}">
        <p14:creationId xmlns:p14="http://schemas.microsoft.com/office/powerpoint/2010/main" val="337321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EF881A8-263D-4495-A4F3-B74BE63E1E4F}" type="datetimeFigureOut">
              <a:rPr lang="en-US"/>
              <a:pPr>
                <a:defRPr/>
              </a:pPr>
              <a:t>10/28/2015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211D261-ED0B-489C-A5FE-BB7F664B50BB}" type="slidenum">
              <a:rPr lang="en-US"/>
              <a:pPr>
                <a:defRPr/>
              </a:pPr>
              <a:t>‹#›</a:t>
            </a:fld>
            <a:endParaRPr lang="en-US"/>
          </a:p>
        </p:txBody>
      </p:sp>
    </p:spTree>
    <p:extLst>
      <p:ext uri="{BB962C8B-B14F-4D97-AF65-F5344CB8AC3E}">
        <p14:creationId xmlns:p14="http://schemas.microsoft.com/office/powerpoint/2010/main" val="1276670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defRPr>
            </a:lvl1pPr>
          </a:lstStyle>
          <a:p>
            <a:pPr>
              <a:defRPr/>
            </a:pPr>
            <a:fld id="{9AEE250E-ABF8-4FDF-AC70-B1FF49C30567}" type="datetimeFigureOut">
              <a:rPr lang="en-US"/>
              <a:pPr>
                <a:defRPr/>
              </a:pPr>
              <a:t>10/28/2015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a:defRPr/>
            </a:pPr>
            <a:fld id="{101777CA-6641-409F-9A75-8E94483D84F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MS PGothic" charset="0"/>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charset="0"/>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charset="0"/>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charset="0"/>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charset="0"/>
          <a:cs typeface="MS PGothic" charset="0"/>
        </a:defRPr>
      </a:lvl5pPr>
      <a:lvl6pPr marL="457200" algn="ctr" defTabSz="457200" rtl="0" fontAlgn="base">
        <a:spcBef>
          <a:spcPct val="0"/>
        </a:spcBef>
        <a:spcAft>
          <a:spcPct val="0"/>
        </a:spcAft>
        <a:defRPr sz="4400">
          <a:solidFill>
            <a:schemeClr val="tx1"/>
          </a:solidFill>
          <a:latin typeface="Calibri" charset="0"/>
          <a:ea typeface="MS PGothic" charset="0"/>
          <a:cs typeface="MS PGothic" charset="0"/>
        </a:defRPr>
      </a:lvl6pPr>
      <a:lvl7pPr marL="914400" algn="ctr" defTabSz="457200" rtl="0" fontAlgn="base">
        <a:spcBef>
          <a:spcPct val="0"/>
        </a:spcBef>
        <a:spcAft>
          <a:spcPct val="0"/>
        </a:spcAft>
        <a:defRPr sz="4400">
          <a:solidFill>
            <a:schemeClr val="tx1"/>
          </a:solidFill>
          <a:latin typeface="Calibri" charset="0"/>
          <a:ea typeface="MS PGothic" charset="0"/>
          <a:cs typeface="MS PGothic" charset="0"/>
        </a:defRPr>
      </a:lvl7pPr>
      <a:lvl8pPr marL="1371600" algn="ctr" defTabSz="457200" rtl="0" fontAlgn="base">
        <a:spcBef>
          <a:spcPct val="0"/>
        </a:spcBef>
        <a:spcAft>
          <a:spcPct val="0"/>
        </a:spcAft>
        <a:defRPr sz="4400">
          <a:solidFill>
            <a:schemeClr val="tx1"/>
          </a:solidFill>
          <a:latin typeface="Calibri" charset="0"/>
          <a:ea typeface="MS PGothic" charset="0"/>
          <a:cs typeface="MS PGothic" charset="0"/>
        </a:defRPr>
      </a:lvl8pPr>
      <a:lvl9pPr marL="1828800" algn="ctr" defTabSz="457200" rtl="0" fontAlgn="base">
        <a:spcBef>
          <a:spcPct val="0"/>
        </a:spcBef>
        <a:spcAft>
          <a:spcPct val="0"/>
        </a:spcAft>
        <a:defRPr sz="4400">
          <a:solidFill>
            <a:schemeClr val="tx1"/>
          </a:solidFill>
          <a:latin typeface="Calibri" charset="0"/>
          <a:ea typeface="MS PGothic" charset="0"/>
          <a:cs typeface="MS PGothic"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charset="0"/>
          <a:cs typeface="MS PGothic"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charset="0"/>
          <a:cs typeface="MS PGothic" charset="0"/>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charset="0"/>
          <a:cs typeface="MS PGothic"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charset="0"/>
          <a:cs typeface="MS PGothic"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charset="0"/>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notesSlide" Target="../notesSlides/notesSlide4.xml"/><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video" Target="file:///C:\wesdes\DriveF%20(Z)\Howie\education\class\Geometry%20of%20Locomotion\2015\Lectures\SIAM\F-gait2-snake2.wmv" TargetMode="External"/><Relationship Id="rId1" Type="http://schemas.microsoft.com/office/2007/relationships/media" Target="file:///C:\wesdes\DriveF%20(Z)\Howie\education\class\Geometry%20of%20Locomotion\2015\Lectures\SIAM\F-gait2-snake2.wmv" TargetMode="Externa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notesSlide" Target="../notesSlides/notesSlide5.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video" Target="file:///C:\wesdes\DriveF%20(Z)\Howie\education\class\Geometry%20of%20Locomotion\2015\Lectures\SIAM\G-zoom3-2.wmv" TargetMode="External"/><Relationship Id="rId1" Type="http://schemas.microsoft.com/office/2007/relationships/media" Target="file:///C:\wesdes\DriveF%20(Z)\Howie\education\class\Geometry%20of%20Locomotion\2015\Lectures\SIAM\G-zoom3-2.wmv" TargetMode="Externa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notesSlide" Target="../notesSlides/notesSlide6.xml"/><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file:///C:\wesdes\DriveF%20(Z)\Howie\education\class\Geometry%20of%20Locomotion\2015\Lectures\SIAM\I-sweep-snake5.wmv" TargetMode="External"/><Relationship Id="rId1" Type="http://schemas.microsoft.com/office/2007/relationships/media" Target="file:///C:\wesdes\DriveF%20(Z)\Howie\education\class\Geometry%20of%20Locomotion\2015\Lectures\SIAM\I-sweep-snake5.wmv" TargetMode="External"/><Relationship Id="rId6" Type="http://schemas.openxmlformats.org/officeDocument/2006/relationships/image" Target="../media/image18.png"/><Relationship Id="rId11" Type="http://schemas.openxmlformats.org/officeDocument/2006/relationships/image" Target="../media/image29.png"/><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notesSlide" Target="../notesSlides/notesSlide7.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12" Type="http://schemas.openxmlformats.org/officeDocument/2006/relationships/image" Target="../media/image34.png"/><Relationship Id="rId2" Type="http://schemas.openxmlformats.org/officeDocument/2006/relationships/video" Target="file:///C:\wesdes\DriveF%20(Z)\Howie\education\class\Geometry%20of%20Locomotion\2015\Lectures\SIAM\K-convert-snake.wmv" TargetMode="External"/><Relationship Id="rId1" Type="http://schemas.microsoft.com/office/2007/relationships/media" Target="file:///C:\wesdes\DriveF%20(Z)\Howie\education\class\Geometry%20of%20Locomotion\2015\Lectures\SIAM\K-convert-snake.wmv" TargetMode="External"/><Relationship Id="rId6" Type="http://schemas.openxmlformats.org/officeDocument/2006/relationships/image" Target="../media/image17.pn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notesSlide" Target="../notesSlides/notesSlide8.xml"/><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png"/><Relationship Id="rId12" Type="http://schemas.openxmlformats.org/officeDocument/2006/relationships/image" Target="../media/image39.png"/><Relationship Id="rId2" Type="http://schemas.openxmlformats.org/officeDocument/2006/relationships/video" Target="file:///C:\wesdes\DriveF%20(Z)\Howie\education\class\Geometry%20of%20Locomotion\2015\Lectures\SIAM\o-movedisp-path3.wmv" TargetMode="External"/><Relationship Id="rId1" Type="http://schemas.microsoft.com/office/2007/relationships/media" Target="file:///C:\wesdes\DriveF%20(Z)\Howie\education\class\Geometry%20of%20Locomotion\2015\Lectures\SIAM\o-movedisp-path3.wmv" TargetMode="External"/><Relationship Id="rId6" Type="http://schemas.openxmlformats.org/officeDocument/2006/relationships/image" Target="../media/image36.png"/><Relationship Id="rId11" Type="http://schemas.openxmlformats.org/officeDocument/2006/relationships/image" Target="../media/image19.png"/><Relationship Id="rId5" Type="http://schemas.openxmlformats.org/officeDocument/2006/relationships/image" Target="../media/image35.png"/><Relationship Id="rId10" Type="http://schemas.openxmlformats.org/officeDocument/2006/relationships/image" Target="../media/image18.png"/><Relationship Id="rId4" Type="http://schemas.openxmlformats.org/officeDocument/2006/relationships/notesSlide" Target="../notesSlides/notesSlide9.xm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0.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ideo" Target="file:///\\vmware-host\Shared%20Folders\Chapter%20PPTs\chap5\p-movebvi-path3.wmv" TargetMode="Externa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19.png"/><Relationship Id="rId4" Type="http://schemas.openxmlformats.org/officeDocument/2006/relationships/image" Target="../media/image35.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1.emf"/><Relationship Id="rId7" Type="http://schemas.openxmlformats.org/officeDocument/2006/relationships/image" Target="../media/image57.emf"/><Relationship Id="rId2"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image" Target="../media/image59.emf"/></Relationships>
</file>

<file path=ppt/slides/_rels/slide27.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60.emf"/><Relationship Id="rId7" Type="http://schemas.openxmlformats.org/officeDocument/2006/relationships/image" Target="../media/image54.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55.emf"/></Relationships>
</file>

<file path=ppt/slides/_rels/slide2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2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65.emf"/><Relationship Id="rId7" Type="http://schemas.openxmlformats.org/officeDocument/2006/relationships/image" Target="../media/image16.png"/><Relationship Id="rId2" Type="http://schemas.openxmlformats.org/officeDocument/2006/relationships/image" Target="../media/image64.emf"/><Relationship Id="rId1" Type="http://schemas.openxmlformats.org/officeDocument/2006/relationships/slideLayout" Target="../slideLayouts/slideLayout2.xml"/><Relationship Id="rId6" Type="http://schemas.openxmlformats.org/officeDocument/2006/relationships/image" Target="../media/image9.emf"/><Relationship Id="rId11" Type="http://schemas.openxmlformats.org/officeDocument/2006/relationships/image" Target="../media/image68.png"/><Relationship Id="rId5" Type="http://schemas.openxmlformats.org/officeDocument/2006/relationships/image" Target="../media/image66.emf"/><Relationship Id="rId10" Type="http://schemas.openxmlformats.org/officeDocument/2006/relationships/image" Target="../media/image67.png"/><Relationship Id="rId4" Type="http://schemas.openxmlformats.org/officeDocument/2006/relationships/image" Target="../media/image54.emf"/><Relationship Id="rId9" Type="http://schemas.openxmlformats.org/officeDocument/2006/relationships/image" Target="../media/image14.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4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5.png"/><Relationship Id="rId3" Type="http://schemas.openxmlformats.org/officeDocument/2006/relationships/image" Target="../media/image100.png"/><Relationship Id="rId7" Type="http://schemas.openxmlformats.org/officeDocument/2006/relationships/image" Target="../media/image111.png"/><Relationship Id="rId12"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7.png"/><Relationship Id="rId5" Type="http://schemas.openxmlformats.org/officeDocument/2006/relationships/image" Target="../media/image109.png"/><Relationship Id="rId10" Type="http://schemas.openxmlformats.org/officeDocument/2006/relationships/image" Target="../media/image113.png"/><Relationship Id="rId4" Type="http://schemas.openxmlformats.org/officeDocument/2006/relationships/image" Target="../media/image104.png"/><Relationship Id="rId9" Type="http://schemas.openxmlformats.org/officeDocument/2006/relationships/image" Target="../media/image112.png"/></Relationships>
</file>

<file path=ppt/slides/_rels/slide4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05.png"/><Relationship Id="rId3" Type="http://schemas.openxmlformats.org/officeDocument/2006/relationships/image" Target="../media/image104.png"/><Relationship Id="rId7" Type="http://schemas.openxmlformats.org/officeDocument/2006/relationships/image" Target="../media/image112.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24.xml"/><Relationship Id="rId16"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19.png"/><Relationship Id="rId5" Type="http://schemas.openxmlformats.org/officeDocument/2006/relationships/image" Target="../media/image17.png"/><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117.png"/><Relationship Id="rId14" Type="http://schemas.openxmlformats.org/officeDocument/2006/relationships/image" Target="../media/image122.png"/></Relationships>
</file>

<file path=ppt/slides/_rels/slide4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7.png"/><Relationship Id="rId3" Type="http://schemas.openxmlformats.org/officeDocument/2006/relationships/image" Target="../media/image121.png"/><Relationship Id="rId7" Type="http://schemas.openxmlformats.org/officeDocument/2006/relationships/image" Target="../media/image100.png"/><Relationship Id="rId12" Type="http://schemas.openxmlformats.org/officeDocument/2006/relationships/image" Target="../media/image114.png"/><Relationship Id="rId17" Type="http://schemas.openxmlformats.org/officeDocument/2006/relationships/image" Target="../media/image105.png"/><Relationship Id="rId2" Type="http://schemas.openxmlformats.org/officeDocument/2006/relationships/notesSlide" Target="../notesSlides/notesSlide25.xml"/><Relationship Id="rId16"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22.png"/><Relationship Id="rId11" Type="http://schemas.openxmlformats.org/officeDocument/2006/relationships/image" Target="../media/image124.png"/><Relationship Id="rId5" Type="http://schemas.openxmlformats.org/officeDocument/2006/relationships/image" Target="../media/image123.png"/><Relationship Id="rId15" Type="http://schemas.openxmlformats.org/officeDocument/2006/relationships/image" Target="../media/image126.png"/><Relationship Id="rId10" Type="http://schemas.openxmlformats.org/officeDocument/2006/relationships/image" Target="../media/image104.png"/><Relationship Id="rId4" Type="http://schemas.openxmlformats.org/officeDocument/2006/relationships/image" Target="../media/image118.png"/><Relationship Id="rId9" Type="http://schemas.openxmlformats.org/officeDocument/2006/relationships/image" Target="../media/image120.png"/><Relationship Id="rId14" Type="http://schemas.openxmlformats.org/officeDocument/2006/relationships/image" Target="../media/image112.png"/></Relationships>
</file>

<file path=ppt/slides/_rels/slide4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8.png"/><Relationship Id="rId7"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30.png"/><Relationship Id="rId10" Type="http://schemas.openxmlformats.org/officeDocument/2006/relationships/image" Target="../media/image112.png"/><Relationship Id="rId4" Type="http://schemas.openxmlformats.org/officeDocument/2006/relationships/image" Target="../media/image129.png"/><Relationship Id="rId9"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ideo" Target="Milady:Users:rlhatton:svk:personal:Snakes:CFR2010:optimizedcoordinates-B-s#248F77:movie-1.mov" TargetMode="Externa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00.png"/><Relationship Id="rId7" Type="http://schemas.openxmlformats.org/officeDocument/2006/relationships/image" Target="../media/image1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140.png"/><Relationship Id="rId5" Type="http://schemas.openxmlformats.org/officeDocument/2006/relationships/image" Target="../media/image135.png"/><Relationship Id="rId10" Type="http://schemas.openxmlformats.org/officeDocument/2006/relationships/image" Target="../media/image139.png"/><Relationship Id="rId4" Type="http://schemas.openxmlformats.org/officeDocument/2006/relationships/image" Target="../media/image134.png"/><Relationship Id="rId9" Type="http://schemas.openxmlformats.org/officeDocument/2006/relationships/image" Target="../media/image138.png"/></Relationships>
</file>

<file path=ppt/slides/_rels/slide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00.png"/><Relationship Id="rId12" Type="http://schemas.openxmlformats.org/officeDocument/2006/relationships/image" Target="../media/image145.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4.png"/><Relationship Id="rId5" Type="http://schemas.openxmlformats.org/officeDocument/2006/relationships/image" Target="../media/image134.png"/><Relationship Id="rId10" Type="http://schemas.openxmlformats.org/officeDocument/2006/relationships/image" Target="../media/image114.png"/><Relationship Id="rId4" Type="http://schemas.openxmlformats.org/officeDocument/2006/relationships/image" Target="../media/image137.png"/><Relationship Id="rId9" Type="http://schemas.openxmlformats.org/officeDocument/2006/relationships/image" Target="../media/image104.png"/><Relationship Id="rId14" Type="http://schemas.openxmlformats.org/officeDocument/2006/relationships/image" Target="../media/image147.png"/></Relationships>
</file>

<file path=ppt/slides/_rels/slide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5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5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58.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62.png"/><Relationship Id="rId4" Type="http://schemas.openxmlformats.org/officeDocument/2006/relationships/image" Target="../media/image161.png"/></Relationships>
</file>

<file path=ppt/slides/_rels/slide56.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3.png"/><Relationship Id="rId7"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video" Target="file:///C:\wesdes\DriveD%20(Y)\users\Howie\presentations\conference\Invited%20Workshops\IMA%2010\LMN-opt-path.wmv" TargetMode="Externa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66.png"/></Relationships>
</file>

<file path=ppt/slides/_rels/slide57.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3.png"/><Relationship Id="rId7"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video" Target="file:///C:\wesdes\DriveD%20(Y)\users\Howie\presentations\conference\Invited%20Workshops\IMA%2010\O-optmovedisp.wmv" TargetMode="Externa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67.png"/></Relationships>
</file>

<file path=ppt/slides/_rels/slide58.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3.png"/><Relationship Id="rId7" Type="http://schemas.openxmlformats.org/officeDocument/2006/relationships/image" Target="../media/image164.png"/><Relationship Id="rId2" Type="http://schemas.openxmlformats.org/officeDocument/2006/relationships/slideLayout" Target="../slideLayouts/slideLayout2.xml"/><Relationship Id="rId1" Type="http://schemas.openxmlformats.org/officeDocument/2006/relationships/video" Target="file:///C:\wesdes\DriveD%20(Y)\users\Howie\presentations\conference\Invited%20Workshops\IMA%2010\P1-movebvi.wmv" TargetMode="Externa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68.png"/></Relationships>
</file>

<file path=ppt/slides/_rels/slide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video" Target="B-gait-snake3.wmv" TargetMode="Externa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6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4.png"/><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video" Target="D-optgait-snake3.wmv" TargetMode="External"/><Relationship Id="rId6" Type="http://schemas.openxmlformats.org/officeDocument/2006/relationships/image" Target="../media/image17.png"/><Relationship Id="rId5" Type="http://schemas.openxmlformats.org/officeDocument/2006/relationships/image" Target="../media/image175.png"/><Relationship Id="rId4" Type="http://schemas.openxmlformats.org/officeDocument/2006/relationships/image" Target="../media/image171.png"/></Relationships>
</file>

<file path=ppt/slides/_rels/slide6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178.png"/></Relationships>
</file>

<file path=ppt/slides/_rels/slide6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Layout" Target="../slideLayouts/slideLayout2.xml"/><Relationship Id="rId1" Type="http://schemas.openxmlformats.org/officeDocument/2006/relationships/video" Target="AbstractedSnakeRRT_with_tree2.mp4" TargetMode="Externa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wesdes\DriveD%20(Y)\users\Howie\presentations\movies\Snake%20Plan\Sidewind_Brite.wmv" TargetMode="External"/><Relationship Id="rId1" Type="http://schemas.microsoft.com/office/2007/relationships/media" Target="file:///C:\wesdes\DriveD%20(Y)\users\Howie\presentations\movies\Snake%20Plan\Sidewind_Brite.wmv" TargetMode="External"/><Relationship Id="rId6" Type="http://schemas.openxmlformats.org/officeDocument/2006/relationships/image" Target="../media/image183.png"/><Relationship Id="rId5" Type="http://schemas.openxmlformats.org/officeDocument/2006/relationships/image" Target="../media/image182.jpeg"/><Relationship Id="rId4" Type="http://schemas.openxmlformats.org/officeDocument/2006/relationships/notesSlide" Target="../notesSlides/notesSlide32.xml"/></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microsoft.com/office/2007/relationships/media" Target="file:///C:\wesdes\DriveD%20(Y)\users\Howie\presentations\movies\Snake%20Plan\Sidewind_Brite.wmv" TargetMode="External"/><Relationship Id="rId7" Type="http://schemas.openxmlformats.org/officeDocument/2006/relationships/slideLayout" Target="../slideLayouts/slideLayout2.xml"/><Relationship Id="rId2" Type="http://schemas.openxmlformats.org/officeDocument/2006/relationships/video" Target="file:///C:\wesdes\DriveD%20(Y)\users\Howie\presentations\movies\Snake%20Plan\sidewind_fixed.wmv" TargetMode="External"/><Relationship Id="rId1" Type="http://schemas.microsoft.com/office/2007/relationships/media" Target="file:///C:\wesdes\DriveD%20(Y)\users\Howie\presentations\movies\Snake%20Plan\sidewind_fixed.wmv" TargetMode="External"/><Relationship Id="rId6" Type="http://schemas.openxmlformats.org/officeDocument/2006/relationships/video" Target="file:///C:\wesdes\DriveD%20(Y)\users\Howie\presentations\movies\Snake%20Plan\sidewind_vc.wmv" TargetMode="External"/><Relationship Id="rId11" Type="http://schemas.openxmlformats.org/officeDocument/2006/relationships/image" Target="../media/image185.png"/><Relationship Id="rId5" Type="http://schemas.microsoft.com/office/2007/relationships/media" Target="file:///C:\wesdes\DriveD%20(Y)\users\Howie\presentations\movies\Snake%20Plan\sidewind_vc.wmv" TargetMode="External"/><Relationship Id="rId10" Type="http://schemas.openxmlformats.org/officeDocument/2006/relationships/image" Target="../media/image183.png"/><Relationship Id="rId4" Type="http://schemas.openxmlformats.org/officeDocument/2006/relationships/video" Target="file:///C:\wesdes\DriveD%20(Y)\users\Howie\presentations\movies\Snake%20Plan\Sidewind_Brite.wmv" TargetMode="External"/><Relationship Id="rId9" Type="http://schemas.openxmlformats.org/officeDocument/2006/relationships/image" Target="../media/image184.png"/></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microsoft.com/office/2007/relationships/media" Target="file:///C:\wesdes\DriveD%20(Y)\users\Howie\presentations\movies\Snake%20Plan\helix-pipe_fixed.wmv" TargetMode="External"/><Relationship Id="rId7" Type="http://schemas.openxmlformats.org/officeDocument/2006/relationships/slideLayout" Target="../slideLayouts/slideLayout2.xml"/><Relationship Id="rId2" Type="http://schemas.openxmlformats.org/officeDocument/2006/relationships/video" Target="file:///C:\wesdes\DriveD%20(Y)\users\Howie\presentations\movies\Snake%20Plan\helix-pole_vc.wmv" TargetMode="External"/><Relationship Id="rId1" Type="http://schemas.microsoft.com/office/2007/relationships/media" Target="file:///C:\wesdes\DriveD%20(Y)\users\Howie\presentations\movies\Snake%20Plan\helix-pole_vc.wmv" TargetMode="External"/><Relationship Id="rId6" Type="http://schemas.openxmlformats.org/officeDocument/2006/relationships/video" Target="file:///C:\wesdes\DriveD%20(Y)\users\Howie\presentations\movies\Snake%20Plan\Vessel_Pole_Brite.avi" TargetMode="External"/><Relationship Id="rId11" Type="http://schemas.openxmlformats.org/officeDocument/2006/relationships/image" Target="../media/image188.png"/><Relationship Id="rId5" Type="http://schemas.microsoft.com/office/2007/relationships/media" Target="file:///C:\wesdes\DriveD%20(Y)\users\Howie\presentations\movies\Snake%20Plan\Vessel_Pole_Brite.avi" TargetMode="External"/><Relationship Id="rId10" Type="http://schemas.openxmlformats.org/officeDocument/2006/relationships/image" Target="../media/image187.png"/><Relationship Id="rId4" Type="http://schemas.openxmlformats.org/officeDocument/2006/relationships/video" Target="file:///C:\wesdes\DriveD%20(Y)\users\Howie\presentations\movies\Snake%20Plan\helix-pipe_fixed.wmv" TargetMode="External"/><Relationship Id="rId9" Type="http://schemas.openxmlformats.org/officeDocument/2006/relationships/image" Target="../media/image18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189.png"/></Relationships>
</file>

<file path=ppt/slides/_rels/slide71.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197.emf"/><Relationship Id="rId3" Type="http://schemas.openxmlformats.org/officeDocument/2006/relationships/image" Target="../media/image192.emf"/><Relationship Id="rId7" Type="http://schemas.openxmlformats.org/officeDocument/2006/relationships/image" Target="../media/image196.emf"/><Relationship Id="rId2" Type="http://schemas.openxmlformats.org/officeDocument/2006/relationships/image" Target="../media/image191.emf"/><Relationship Id="rId1" Type="http://schemas.openxmlformats.org/officeDocument/2006/relationships/slideLayout" Target="../slideLayouts/slideLayout7.xml"/><Relationship Id="rId6" Type="http://schemas.openxmlformats.org/officeDocument/2006/relationships/image" Target="../media/image195.emf"/><Relationship Id="rId5" Type="http://schemas.openxmlformats.org/officeDocument/2006/relationships/image" Target="../media/image194.emf"/><Relationship Id="rId4" Type="http://schemas.openxmlformats.org/officeDocument/2006/relationships/image" Target="../media/image193.emf"/></Relationships>
</file>

<file path=ppt/slides/_rels/slide74.xml.rels><?xml version="1.0" encoding="UTF-8" standalone="yes"?>
<Relationships xmlns="http://schemas.openxmlformats.org/package/2006/relationships"><Relationship Id="rId3" Type="http://schemas.openxmlformats.org/officeDocument/2006/relationships/image" Target="../media/image199.emf"/><Relationship Id="rId7" Type="http://schemas.openxmlformats.org/officeDocument/2006/relationships/image" Target="../media/image203.emf"/><Relationship Id="rId2" Type="http://schemas.openxmlformats.org/officeDocument/2006/relationships/image" Target="../media/image198.emf"/><Relationship Id="rId1" Type="http://schemas.openxmlformats.org/officeDocument/2006/relationships/slideLayout" Target="../slideLayouts/slideLayout7.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s>
</file>

<file path=ppt/slides/_rels/slide75.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image" Target="../media/image204.emf"/><Relationship Id="rId1" Type="http://schemas.openxmlformats.org/officeDocument/2006/relationships/slideLayout" Target="../slideLayouts/slideLayout7.xml"/><Relationship Id="rId5" Type="http://schemas.openxmlformats.org/officeDocument/2006/relationships/image" Target="../media/image207.emf"/><Relationship Id="rId4" Type="http://schemas.openxmlformats.org/officeDocument/2006/relationships/image" Target="../media/image206.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wesdes\DriveF%20(Z)\Howie\education\class\Geometry%20of%20Locomotion\2015\Lectures\B-gait-snake3.wmv" TargetMode="External"/><Relationship Id="rId1" Type="http://schemas.openxmlformats.org/officeDocument/2006/relationships/video" Target="\Users\rlhatton\Dropbox\HowieShare\GeomMechBook-Howie\Chapter%20PPTs\wmvs%20for%20chap4\B-gait-snake3.wmv" TargetMode="Externa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pPr eaLnBrk="1" hangingPunct="1"/>
            <a:r>
              <a:rPr lang="en-US" smtClean="0">
                <a:ea typeface="MS PGothic" pitchFamily="34" charset="-128"/>
              </a:rPr>
              <a:t>Chapter 5:</a:t>
            </a:r>
            <a:br>
              <a:rPr lang="en-US" smtClean="0">
                <a:ea typeface="MS PGothic" pitchFamily="34" charset="-128"/>
              </a:rPr>
            </a:br>
            <a:r>
              <a:rPr lang="en-US" smtClean="0">
                <a:ea typeface="MS PGothic" pitchFamily="34" charset="-128"/>
              </a:rPr>
              <a:t>Gaits and Cyclic Motion</a:t>
            </a:r>
          </a:p>
        </p:txBody>
      </p:sp>
      <p:sp>
        <p:nvSpPr>
          <p:cNvPr id="2051" name="Subtitle 2"/>
          <p:cNvSpPr>
            <a:spLocks noGrp="1"/>
          </p:cNvSpPr>
          <p:nvPr>
            <p:ph type="subTitle" idx="1"/>
          </p:nvPr>
        </p:nvSpPr>
        <p:spPr/>
        <p:txBody>
          <a:bodyPr/>
          <a:lstStyle/>
          <a:p>
            <a:pPr eaLnBrk="1" hangingPunct="1"/>
            <a:r>
              <a:rPr lang="en-US" smtClean="0">
                <a:solidFill>
                  <a:schemeClr val="tx1"/>
                </a:solidFill>
                <a:ea typeface="MS PGothic" pitchFamily="34" charset="-128"/>
              </a:rPr>
              <a:t>Howie Choset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mtClean="0">
                <a:ea typeface="MS PGothic" pitchFamily="34" charset="-128"/>
              </a:rPr>
              <a:t>Curl</a:t>
            </a:r>
          </a:p>
        </p:txBody>
      </p:sp>
      <p:pic>
        <p:nvPicPr>
          <p:cNvPr id="1126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1975" y="1222375"/>
            <a:ext cx="225266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5075" y="1768475"/>
            <a:ext cx="5132388" cy="470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10"/>
          <p:cNvSpPr txBox="1">
            <a:spLocks noChangeArrowheads="1"/>
          </p:cNvSpPr>
          <p:nvPr/>
        </p:nvSpPr>
        <p:spPr bwMode="auto">
          <a:xfrm>
            <a:off x="166688" y="2212975"/>
            <a:ext cx="34305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600"/>
              <a:t>Curl is sometimes described as </a:t>
            </a:r>
            <a:r>
              <a:rPr lang="en-US" altLang="en-US" sz="1600"/>
              <a:t>“</a:t>
            </a:r>
            <a:r>
              <a:rPr lang="en-US" sz="1600"/>
              <a:t>how much the vector field is </a:t>
            </a:r>
            <a:r>
              <a:rPr lang="en-US" altLang="en-US" sz="1600"/>
              <a:t>‘</a:t>
            </a:r>
            <a:r>
              <a:rPr lang="en-US" sz="1600"/>
              <a:t>rotating</a:t>
            </a:r>
            <a:r>
              <a:rPr lang="en-US" altLang="en-US" sz="1600"/>
              <a:t>’</a:t>
            </a:r>
            <a:r>
              <a:rPr lang="en-US" sz="1600"/>
              <a:t> around a point</a:t>
            </a:r>
            <a:r>
              <a:rPr lang="en-US" altLang="en-US" sz="1600"/>
              <a:t>”</a:t>
            </a:r>
            <a:endParaRPr lang="en-US" sz="1600"/>
          </a:p>
        </p:txBody>
      </p:sp>
      <p:sp>
        <p:nvSpPr>
          <p:cNvPr id="11270" name="TextBox 11"/>
          <p:cNvSpPr txBox="1">
            <a:spLocks noChangeArrowheads="1"/>
          </p:cNvSpPr>
          <p:nvPr/>
        </p:nvSpPr>
        <p:spPr bwMode="auto">
          <a:xfrm>
            <a:off x="244475" y="3179763"/>
            <a:ext cx="22653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600"/>
              <a:t>Magnitude also comes in here, so this description can be somewhat confusing</a:t>
            </a:r>
          </a:p>
        </p:txBody>
      </p:sp>
      <p:sp>
        <p:nvSpPr>
          <p:cNvPr id="11271" name="TextBox 12"/>
          <p:cNvSpPr txBox="1">
            <a:spLocks noChangeArrowheads="1"/>
          </p:cNvSpPr>
          <p:nvPr/>
        </p:nvSpPr>
        <p:spPr bwMode="auto">
          <a:xfrm>
            <a:off x="101600" y="4419600"/>
            <a:ext cx="349567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600"/>
              <a:t>Another way to think of it is </a:t>
            </a:r>
            <a:r>
              <a:rPr lang="en-US" altLang="en-US" sz="1600"/>
              <a:t>“</a:t>
            </a:r>
            <a:r>
              <a:rPr lang="en-US" sz="1600"/>
              <a:t>the derivatives of the vector components along orthogonal directions in the space</a:t>
            </a:r>
            <a:r>
              <a:rPr lang="en-US" altLang="en-US" sz="1600"/>
              <a:t>”</a:t>
            </a:r>
            <a:endParaRPr lang="en-US" sz="1600"/>
          </a:p>
        </p:txBody>
      </p:sp>
      <p:sp>
        <p:nvSpPr>
          <p:cNvPr id="11272" name="TextBox 13"/>
          <p:cNvSpPr txBox="1">
            <a:spLocks noChangeArrowheads="1"/>
          </p:cNvSpPr>
          <p:nvPr/>
        </p:nvSpPr>
        <p:spPr bwMode="auto">
          <a:xfrm>
            <a:off x="166688" y="5538788"/>
            <a:ext cx="31654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600"/>
              <a:t>Around a cycle, line integrals on top right and bottom left fields will cancel, but those on top left and bottom right will not. Curl measures this non-canceling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ea typeface="MS PGothic" pitchFamily="34" charset="-128"/>
              </a:rPr>
              <a:t>Curl and the Floating Snake</a:t>
            </a:r>
          </a:p>
        </p:txBody>
      </p:sp>
      <p:grpSp>
        <p:nvGrpSpPr>
          <p:cNvPr id="12291" name="Group 7"/>
          <p:cNvGrpSpPr>
            <a:grpSpLocks/>
          </p:cNvGrpSpPr>
          <p:nvPr/>
        </p:nvGrpSpPr>
        <p:grpSpPr bwMode="auto">
          <a:xfrm>
            <a:off x="120650" y="1898650"/>
            <a:ext cx="4197350" cy="3790950"/>
            <a:chOff x="774700" y="2499360"/>
            <a:chExt cx="4825911" cy="4358640"/>
          </a:xfrm>
        </p:grpSpPr>
        <p:pic>
          <p:nvPicPr>
            <p:cNvPr id="12296"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4700" y="2499360"/>
              <a:ext cx="4825911" cy="43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7" name="TextBox 5"/>
            <p:cNvSpPr txBox="1">
              <a:spLocks noChangeArrowheads="1"/>
            </p:cNvSpPr>
            <p:nvPr/>
          </p:nvSpPr>
          <p:spPr bwMode="auto">
            <a:xfrm>
              <a:off x="3393440" y="3616960"/>
              <a:ext cx="4924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4800"/>
                <a:t>–</a:t>
              </a:r>
            </a:p>
          </p:txBody>
        </p:sp>
        <p:sp>
          <p:nvSpPr>
            <p:cNvPr id="12298" name="TextBox 6"/>
            <p:cNvSpPr txBox="1">
              <a:spLocks noChangeArrowheads="1"/>
            </p:cNvSpPr>
            <p:nvPr/>
          </p:nvSpPr>
          <p:spPr bwMode="auto">
            <a:xfrm>
              <a:off x="2143760" y="4785360"/>
              <a:ext cx="4912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4800"/>
                <a:t>+</a:t>
              </a:r>
            </a:p>
          </p:txBody>
        </p:sp>
      </p:grpSp>
      <p:sp>
        <p:nvSpPr>
          <p:cNvPr id="12292" name="TextBox 9"/>
          <p:cNvSpPr txBox="1">
            <a:spLocks noChangeArrowheads="1"/>
          </p:cNvSpPr>
          <p:nvPr/>
        </p:nvSpPr>
        <p:spPr bwMode="auto">
          <a:xfrm>
            <a:off x="1177925" y="6105525"/>
            <a:ext cx="7173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Encircling a region of negative curl means floating snake rotates negatively</a:t>
            </a:r>
          </a:p>
        </p:txBody>
      </p:sp>
      <p:sp>
        <p:nvSpPr>
          <p:cNvPr id="12293" name="TextBox 10"/>
          <p:cNvSpPr txBox="1">
            <a:spLocks noChangeArrowheads="1"/>
          </p:cNvSpPr>
          <p:nvPr/>
        </p:nvSpPr>
        <p:spPr bwMode="auto">
          <a:xfrm>
            <a:off x="1574800" y="1787525"/>
            <a:ext cx="576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000"/>
              <a:t>curl </a:t>
            </a:r>
          </a:p>
        </p:txBody>
      </p:sp>
      <p:pic>
        <p:nvPicPr>
          <p:cNvPr id="12294" name="Picture 5"/>
          <p:cNvPicPr>
            <a:picLocks noChangeAspect="1"/>
          </p:cNvPicPr>
          <p:nvPr/>
        </p:nvPicPr>
        <p:blipFill>
          <a:blip r:embed="rId5">
            <a:extLst>
              <a:ext uri="{28A0092B-C50C-407E-A947-70E740481C1C}">
                <a14:useLocalDpi xmlns:a14="http://schemas.microsoft.com/office/drawing/2010/main" val="0"/>
              </a:ext>
            </a:extLst>
          </a:blip>
          <a:srcRect l="88600"/>
          <a:stretch>
            <a:fillRect/>
          </a:stretch>
        </p:blipFill>
        <p:spPr bwMode="auto">
          <a:xfrm>
            <a:off x="1970088" y="1633538"/>
            <a:ext cx="9112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B-gait-snake3.wmv">
            <a:hlinkClick r:id="" action="ppaction://media"/>
          </p:cNvPr>
          <p:cNvPicPr>
            <a:picLocks noChangeAspect="1" noChangeArrowheads="1"/>
          </p:cNvPicPr>
          <p:nvPr>
            <a:vide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4318000" y="2227263"/>
            <a:ext cx="3748088" cy="28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83"/>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3083"/>
                                        </p:tgtEl>
                                      </p:cBhvr>
                                    </p:cmd>
                                  </p:childTnLst>
                                </p:cTn>
                              </p:par>
                            </p:childTnLst>
                          </p:cTn>
                        </p:par>
                      </p:childTnLst>
                    </p:cTn>
                  </p:par>
                </p:childTnLst>
              </p:cTn>
              <p:nextCondLst>
                <p:cond evt="onClick" delay="0">
                  <p:tgtEl>
                    <p:spTgt spid="3083"/>
                  </p:tgtEl>
                </p:cond>
              </p:nextCondLst>
            </p:seq>
            <p:video>
              <p:cMediaNode>
                <p:cTn id="7" fill="hold" display="0">
                  <p:stCondLst>
                    <p:cond delay="indefinite"/>
                  </p:stCondLst>
                  <p:endCondLst>
                    <p:cond evt="onNext" delay="0">
                      <p:tgtEl>
                        <p:sldTgt/>
                      </p:tgtEl>
                    </p:cond>
                    <p:cond evt="onPrev" delay="0">
                      <p:tgtEl>
                        <p:sldTgt/>
                      </p:tgtEl>
                    </p:cond>
                  </p:endCondLst>
                </p:cTn>
                <p:tgtEl>
                  <p:spTgt spid="308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58763" y="-152400"/>
            <a:ext cx="8064500" cy="974725"/>
          </a:xfrm>
        </p:spPr>
        <p:txBody>
          <a:bodyPr rIns="35717"/>
          <a:lstStyle/>
          <a:p>
            <a:pPr eaLnBrk="1" hangingPunct="1"/>
            <a:r>
              <a:rPr lang="en-US" smtClean="0"/>
              <a:t>Gaits and Stokes’s theorem</a:t>
            </a:r>
          </a:p>
        </p:txBody>
      </p:sp>
      <p:pic>
        <p:nvPicPr>
          <p:cNvPr id="143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4575" y="6091238"/>
            <a:ext cx="4206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43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6091238"/>
            <a:ext cx="427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434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6588" y="6091238"/>
            <a:ext cx="422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434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3150" y="3806825"/>
            <a:ext cx="2789238"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434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413" y="3806825"/>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4344"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0238" y="3806825"/>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4585" name="A-gait-snake2wc.wmv">
            <a:hlinkClick r:id="" action="ppaction://media"/>
          </p:cNvPr>
          <p:cNvPicPr>
            <a:picLocks noGrp="1" noChangeAspect="1" noChangeArrowheads="1"/>
          </p:cNvPicPr>
          <p:nvPr>
            <p:ph sz="half" idx="1"/>
            <a:videoFile r:link="rId2"/>
            <p:extLst>
              <p:ext uri="{DAA4B4D4-6D71-4841-9C94-3DE7FCFB9230}">
                <p14:media xmlns:p14="http://schemas.microsoft.com/office/powerpoint/2010/main" r:embed="rId1"/>
              </p:ext>
            </p:extLst>
          </p:nvPr>
        </p:nvPicPr>
        <p:blipFill>
          <a:blip r:embed="rId11">
            <a:extLst>
              <a:ext uri="{28A0092B-C50C-407E-A947-70E740481C1C}">
                <a14:useLocalDpi xmlns:a14="http://schemas.microsoft.com/office/drawing/2010/main" val="0"/>
              </a:ext>
            </a:extLst>
          </a:blip>
          <a:srcRect/>
          <a:stretch>
            <a:fillRect/>
          </a:stretch>
        </p:blipFill>
        <p:spPr>
          <a:xfrm>
            <a:off x="685800" y="990600"/>
            <a:ext cx="7996238" cy="2568575"/>
          </a:xfrm>
        </p:spPr>
      </p:pic>
      <p:sp>
        <p:nvSpPr>
          <p:cNvPr id="14346" name="Text Box 10"/>
          <p:cNvSpPr txBox="1">
            <a:spLocks/>
          </p:cNvSpPr>
          <p:nvPr/>
        </p:nvSpPr>
        <p:spPr bwMode="auto">
          <a:xfrm>
            <a:off x="1303338" y="2727325"/>
            <a:ext cx="2662237" cy="749300"/>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291" tIns="32146" rIns="64291" bIns="32146">
            <a:spAutoFit/>
          </a:bodyPr>
          <a:lstStyle>
            <a:lvl1pPr defTabSz="642938" eaLnBrk="0" hangingPunct="0">
              <a:defRPr>
                <a:solidFill>
                  <a:schemeClr val="tx1"/>
                </a:solidFill>
                <a:latin typeface="Arial" pitchFamily="34" charset="0"/>
                <a:cs typeface="Arial" pitchFamily="34" charset="0"/>
              </a:defRPr>
            </a:lvl1pPr>
            <a:lvl2pPr marL="742950" indent="-285750" defTabSz="642938" eaLnBrk="0" hangingPunct="0">
              <a:defRPr>
                <a:solidFill>
                  <a:schemeClr val="tx1"/>
                </a:solidFill>
                <a:latin typeface="Arial" pitchFamily="34" charset="0"/>
                <a:cs typeface="Arial" pitchFamily="34" charset="0"/>
              </a:defRPr>
            </a:lvl2pPr>
            <a:lvl3pPr marL="1143000" indent="-228600" defTabSz="642938" eaLnBrk="0" hangingPunct="0">
              <a:defRPr>
                <a:solidFill>
                  <a:schemeClr val="tx1"/>
                </a:solidFill>
                <a:latin typeface="Arial" pitchFamily="34" charset="0"/>
                <a:cs typeface="Arial" pitchFamily="34" charset="0"/>
              </a:defRPr>
            </a:lvl3pPr>
            <a:lvl4pPr marL="1600200" indent="-228600" defTabSz="642938" eaLnBrk="0" hangingPunct="0">
              <a:defRPr>
                <a:solidFill>
                  <a:schemeClr val="tx1"/>
                </a:solidFill>
                <a:latin typeface="Arial" pitchFamily="34" charset="0"/>
                <a:cs typeface="Arial" pitchFamily="34" charset="0"/>
              </a:defRPr>
            </a:lvl4pPr>
            <a:lvl5pPr marL="2057400" indent="-228600" defTabSz="642938" eaLnBrk="0" hangingPunct="0">
              <a:defRPr>
                <a:solidFill>
                  <a:schemeClr val="tx1"/>
                </a:solidFill>
                <a:latin typeface="Arial" pitchFamily="34" charset="0"/>
                <a:cs typeface="Arial" pitchFamily="34" charset="0"/>
              </a:defRPr>
            </a:lvl5pPr>
            <a:lvl6pPr marL="2514600" indent="-228600" defTabSz="6429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6429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6429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642938"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500">
                <a:solidFill>
                  <a:srgbClr val="000000"/>
                </a:solidFill>
                <a:latin typeface="Gill Sans" charset="0"/>
                <a:sym typeface="Gill Sans" charset="0"/>
              </a:rPr>
              <a:t>Walsh and Sastry, 1995</a:t>
            </a:r>
          </a:p>
          <a:p>
            <a:pPr eaLnBrk="1" hangingPunct="1"/>
            <a:r>
              <a:rPr lang="en-US" sz="1500">
                <a:solidFill>
                  <a:srgbClr val="000000"/>
                </a:solidFill>
                <a:latin typeface="Gill Sans" charset="0"/>
                <a:sym typeface="Gill Sans" charset="0"/>
              </a:rPr>
              <a:t>Shammas and Choset, 2005</a:t>
            </a:r>
          </a:p>
          <a:p>
            <a:pPr eaLnBrk="1" hangingPunct="1"/>
            <a:r>
              <a:rPr lang="en-US" sz="1500">
                <a:solidFill>
                  <a:srgbClr val="000000"/>
                </a:solidFill>
                <a:latin typeface="Gill Sans" charset="0"/>
                <a:sym typeface="Gill Sans" charset="0"/>
              </a:rPr>
              <a:t>Melli, Rowley and Rufat, 2006</a:t>
            </a:r>
          </a:p>
        </p:txBody>
      </p:sp>
    </p:spTree>
    <p:extLst>
      <p:ext uri="{BB962C8B-B14F-4D97-AF65-F5344CB8AC3E}">
        <p14:creationId xmlns:p14="http://schemas.microsoft.com/office/powerpoint/2010/main" val="938064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3333" fill="hold"/>
                                        <p:tgtEl>
                                          <p:spTgt spid="2458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2458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152400"/>
            <a:ext cx="8170863" cy="974725"/>
          </a:xfrm>
        </p:spPr>
        <p:txBody>
          <a:bodyPr rIns="35717"/>
          <a:lstStyle/>
          <a:p>
            <a:pPr eaLnBrk="1" hangingPunct="1"/>
            <a:r>
              <a:rPr lang="en-US" smtClean="0"/>
              <a:t>Gaits and Stokes’s theorem</a:t>
            </a:r>
          </a:p>
        </p:txBody>
      </p:sp>
      <p:pic>
        <p:nvPicPr>
          <p:cNvPr id="17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3150" y="3806825"/>
            <a:ext cx="2789238"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74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413" y="3806825"/>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741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0238" y="3806825"/>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741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4575" y="6091238"/>
            <a:ext cx="4206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741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50" y="6091238"/>
            <a:ext cx="427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7416"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6588" y="6091238"/>
            <a:ext cx="422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0729" name="F-gait2-snake2.wmv">
            <a:hlinkClick r:id="" action="ppaction://media"/>
          </p:cNvPr>
          <p:cNvPicPr>
            <a:picLocks noGrp="1" noChangeAspect="1" noChangeArrowheads="1"/>
          </p:cNvPicPr>
          <p:nvPr>
            <p:ph idx="1"/>
            <a:videoFile r:link="rId2"/>
            <p:extLst>
              <p:ext uri="{DAA4B4D4-6D71-4841-9C94-3DE7FCFB9230}">
                <p14:media xmlns:p14="http://schemas.microsoft.com/office/powerpoint/2010/main" r:link="rId1"/>
              </p:ext>
            </p:extLst>
          </p:nvPr>
        </p:nvPicPr>
        <p:blipFill>
          <a:blip r:embed="rId11"/>
          <a:srcRect/>
          <a:stretch>
            <a:fillRect/>
          </a:stretch>
        </p:blipFill>
        <p:spPr>
          <a:xfrm>
            <a:off x="685800" y="990600"/>
            <a:ext cx="8002588" cy="2571750"/>
          </a:xfrm>
        </p:spPr>
      </p:pic>
    </p:spTree>
    <p:extLst>
      <p:ext uri="{BB962C8B-B14F-4D97-AF65-F5344CB8AC3E}">
        <p14:creationId xmlns:p14="http://schemas.microsoft.com/office/powerpoint/2010/main" val="34282684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3333" fill="hold"/>
                                        <p:tgtEl>
                                          <p:spTgt spid="307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072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58763" y="-152400"/>
            <a:ext cx="7956550" cy="974725"/>
          </a:xfrm>
        </p:spPr>
        <p:txBody>
          <a:bodyPr rIns="35717"/>
          <a:lstStyle/>
          <a:p>
            <a:pPr eaLnBrk="1" hangingPunct="1"/>
            <a:r>
              <a:rPr lang="en-US" smtClean="0"/>
              <a:t>Gaits and Stokes’s theorem</a:t>
            </a:r>
          </a:p>
        </p:txBody>
      </p:sp>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3150" y="3806825"/>
            <a:ext cx="2789238"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413" y="3806825"/>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0238" y="3806825"/>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843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4575" y="6091238"/>
            <a:ext cx="4206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843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50" y="6091238"/>
            <a:ext cx="427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844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6588" y="6091238"/>
            <a:ext cx="422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2777" name="G-zoom3-2.wmv">
            <a:hlinkClick r:id="" action="ppaction://media"/>
          </p:cNvPr>
          <p:cNvPicPr>
            <a:picLocks noGrp="1" noChangeAspect="1" noChangeArrowheads="1"/>
          </p:cNvPicPr>
          <p:nvPr>
            <p:ph idx="1"/>
            <a:videoFile r:link="rId2"/>
            <p:extLst>
              <p:ext uri="{DAA4B4D4-6D71-4841-9C94-3DE7FCFB9230}">
                <p14:media xmlns:p14="http://schemas.microsoft.com/office/powerpoint/2010/main" r:link="rId1"/>
              </p:ext>
            </p:extLst>
          </p:nvPr>
        </p:nvPicPr>
        <p:blipFill>
          <a:blip r:embed="rId11"/>
          <a:srcRect/>
          <a:stretch>
            <a:fillRect/>
          </a:stretch>
        </p:blipFill>
        <p:spPr>
          <a:xfrm>
            <a:off x="609600" y="990600"/>
            <a:ext cx="8002588" cy="2571750"/>
          </a:xfrm>
        </p:spPr>
      </p:pic>
    </p:spTree>
    <p:extLst>
      <p:ext uri="{BB962C8B-B14F-4D97-AF65-F5344CB8AC3E}">
        <p14:creationId xmlns:p14="http://schemas.microsoft.com/office/powerpoint/2010/main" val="3891857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withEffect">
                                  <p:stCondLst>
                                    <p:cond delay="0"/>
                                  </p:stCondLst>
                                  <p:childTnLst>
                                    <p:cmd type="call" cmd="playFrom(0.0)">
                                      <p:cBhvr>
                                        <p:cTn id="6" dur="1500" fill="hold"/>
                                        <p:tgtEl>
                                          <p:spTgt spid="3277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277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58763" y="-212725"/>
            <a:ext cx="8010525" cy="974725"/>
          </a:xfrm>
        </p:spPr>
        <p:txBody>
          <a:bodyPr rIns="35717"/>
          <a:lstStyle/>
          <a:p>
            <a:pPr eaLnBrk="1" hangingPunct="1"/>
            <a:r>
              <a:rPr lang="en-US" smtClean="0"/>
              <a:t>Gaits and Stokes’s theorem</a:t>
            </a:r>
          </a:p>
        </p:txBody>
      </p:sp>
      <p:pic>
        <p:nvPicPr>
          <p:cNvPr id="194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4575" y="5786438"/>
            <a:ext cx="4206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946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50" y="5786438"/>
            <a:ext cx="427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946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6588" y="5786438"/>
            <a:ext cx="422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946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3150" y="3502025"/>
            <a:ext cx="2789238"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9463"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5413" y="3502025"/>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9464"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0238" y="3502025"/>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25" name="I-sweep-snake5.wmv">
            <a:hlinkClick r:id="" action="ppaction://media"/>
          </p:cNvPr>
          <p:cNvPicPr>
            <a:picLocks noGrp="1" noChangeAspect="1" noChangeArrowheads="1"/>
          </p:cNvPicPr>
          <p:nvPr>
            <p:ph idx="1"/>
            <a:videoFile r:link="rId2"/>
            <p:extLst>
              <p:ext uri="{DAA4B4D4-6D71-4841-9C94-3DE7FCFB9230}">
                <p14:media xmlns:p14="http://schemas.microsoft.com/office/powerpoint/2010/main" r:link="rId1"/>
              </p:ext>
            </p:extLst>
          </p:nvPr>
        </p:nvPicPr>
        <p:blipFill>
          <a:blip r:embed="rId11"/>
          <a:srcRect/>
          <a:stretch>
            <a:fillRect/>
          </a:stretch>
        </p:blipFill>
        <p:spPr>
          <a:xfrm>
            <a:off x="685800" y="685800"/>
            <a:ext cx="8002588" cy="2571750"/>
          </a:xfrm>
        </p:spPr>
      </p:pic>
    </p:spTree>
    <p:extLst>
      <p:ext uri="{BB962C8B-B14F-4D97-AF65-F5344CB8AC3E}">
        <p14:creationId xmlns:p14="http://schemas.microsoft.com/office/powerpoint/2010/main" val="18547340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3333" fill="hold"/>
                                        <p:tgtEl>
                                          <p:spTgt spid="348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482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K-convert-snake.wmv">
            <a:hlinkClick r:id="" action="ppaction://media"/>
          </p:cNvPr>
          <p:cNvPicPr>
            <a:picLocks noGrp="1" noChangeAspect="1" noChangeArrowheads="1"/>
          </p:cNvPicPr>
          <p:nvPr>
            <p:ph idx="1"/>
            <a:videoFile r:link="rId2"/>
            <p:extLst>
              <p:ext uri="{DAA4B4D4-6D71-4841-9C94-3DE7FCFB9230}">
                <p14:media xmlns:p14="http://schemas.microsoft.com/office/powerpoint/2010/main" r:link="rId1"/>
              </p:ext>
            </p:extLst>
          </p:nvPr>
        </p:nvPicPr>
        <p:blipFill>
          <a:blip r:embed="rId5"/>
          <a:srcRect/>
          <a:stretch>
            <a:fillRect/>
          </a:stretch>
        </p:blipFill>
        <p:spPr>
          <a:xfrm>
            <a:off x="1785938" y="990600"/>
            <a:ext cx="5713412" cy="2570163"/>
          </a:xfrm>
        </p:spPr>
      </p:pic>
      <p:sp>
        <p:nvSpPr>
          <p:cNvPr id="20483" name="Rectangle 3"/>
          <p:cNvSpPr>
            <a:spLocks noGrp="1" noChangeArrowheads="1"/>
          </p:cNvSpPr>
          <p:nvPr>
            <p:ph type="title"/>
          </p:nvPr>
        </p:nvSpPr>
        <p:spPr/>
        <p:txBody>
          <a:bodyPr rIns="35717"/>
          <a:lstStyle/>
          <a:p>
            <a:pPr eaLnBrk="1" hangingPunct="1"/>
            <a:r>
              <a:rPr lang="en-US" smtClean="0"/>
              <a:t>Mean Orientation</a:t>
            </a:r>
          </a:p>
        </p:txBody>
      </p:sp>
      <p:pic>
        <p:nvPicPr>
          <p:cNvPr id="204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4575" y="6107113"/>
            <a:ext cx="4206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048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50" y="6107113"/>
            <a:ext cx="427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048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6588" y="6107113"/>
            <a:ext cx="422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048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7375" y="1689100"/>
            <a:ext cx="4411663"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0488"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3150" y="3822700"/>
            <a:ext cx="2789238"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0489"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413" y="3822700"/>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049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0238" y="3822700"/>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6686512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500" fill="hold"/>
                                        <p:tgtEl>
                                          <p:spTgt spid="3686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686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 y="992188"/>
            <a:ext cx="41433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1507" name="Rectangle 3"/>
          <p:cNvSpPr>
            <a:spLocks noGrp="1" noChangeArrowheads="1"/>
          </p:cNvSpPr>
          <p:nvPr>
            <p:ph type="title"/>
          </p:nvPr>
        </p:nvSpPr>
        <p:spPr/>
        <p:txBody>
          <a:bodyPr rIns="35717"/>
          <a:lstStyle/>
          <a:p>
            <a:pPr eaLnBrk="1" hangingPunct="1"/>
            <a:r>
              <a:rPr lang="en-US" smtClean="0"/>
              <a:t>Mean Orientation</a:t>
            </a:r>
          </a:p>
        </p:txBody>
      </p:sp>
      <p:pic>
        <p:nvPicPr>
          <p:cNvPr id="215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3150" y="3822700"/>
            <a:ext cx="2789238"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150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0238" y="3822700"/>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151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413" y="3822700"/>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151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4575" y="6107113"/>
            <a:ext cx="4206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151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8750" y="6107113"/>
            <a:ext cx="427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1513"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6588" y="6107113"/>
            <a:ext cx="422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8922" name="o-movedisp-path3.wmv">
            <a:hlinkClick r:id="" action="ppaction://media"/>
          </p:cNvPr>
          <p:cNvPicPr>
            <a:picLocks noGrp="1" noChangeAspect="1" noChangeArrowheads="1"/>
          </p:cNvPicPr>
          <p:nvPr>
            <p:ph idx="1"/>
            <a:videoFile r:link="rId2"/>
            <p:extLst>
              <p:ext uri="{DAA4B4D4-6D71-4841-9C94-3DE7FCFB9230}">
                <p14:media xmlns:p14="http://schemas.microsoft.com/office/powerpoint/2010/main" r:link="rId1"/>
              </p:ext>
            </p:extLst>
          </p:nvPr>
        </p:nvPicPr>
        <p:blipFill>
          <a:blip r:embed="rId12"/>
          <a:srcRect/>
          <a:stretch>
            <a:fillRect/>
          </a:stretch>
        </p:blipFill>
        <p:spPr>
          <a:xfrm>
            <a:off x="4954588" y="990600"/>
            <a:ext cx="3541712" cy="2571750"/>
          </a:xfrm>
        </p:spPr>
      </p:pic>
    </p:spTree>
    <p:extLst>
      <p:ext uri="{BB962C8B-B14F-4D97-AF65-F5344CB8AC3E}">
        <p14:creationId xmlns:p14="http://schemas.microsoft.com/office/powerpoint/2010/main" val="2858913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1000" fill="hold"/>
                                        <p:tgtEl>
                                          <p:spTgt spid="389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892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 y="992188"/>
            <a:ext cx="414337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2531" name="Rectangle 3"/>
          <p:cNvSpPr>
            <a:spLocks noGrp="1" noChangeArrowheads="1"/>
          </p:cNvSpPr>
          <p:nvPr>
            <p:ph type="title"/>
          </p:nvPr>
        </p:nvSpPr>
        <p:spPr/>
        <p:txBody>
          <a:bodyPr rIns="35717"/>
          <a:lstStyle/>
          <a:p>
            <a:pPr eaLnBrk="1" hangingPunct="1"/>
            <a:r>
              <a:rPr lang="en-US" smtClean="0"/>
              <a:t>Mean Orientation</a:t>
            </a:r>
          </a:p>
        </p:txBody>
      </p:sp>
      <p:pic>
        <p:nvPicPr>
          <p:cNvPr id="225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3150" y="3822700"/>
            <a:ext cx="2789238"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53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0238" y="3822700"/>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53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13" y="3822700"/>
            <a:ext cx="2790825"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53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4575" y="6107113"/>
            <a:ext cx="4206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53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50" y="6107113"/>
            <a:ext cx="427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253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6588" y="6107113"/>
            <a:ext cx="422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0970" name="p-movebvi-path3.wmv">
            <a:hlinkClick r:id="" action="ppaction://media"/>
          </p:cNvPr>
          <p:cNvPicPr>
            <a:picLocks noGrp="1" noRot="1" noChangeAspect="1" noChangeArrowheads="1"/>
          </p:cNvPicPr>
          <p:nvPr>
            <p:ph idx="1"/>
            <a:videoFile r:link="rId1"/>
          </p:nvPr>
        </p:nvPicPr>
        <p:blipFill>
          <a:blip r:embed="rId11">
            <a:extLst>
              <a:ext uri="{28A0092B-C50C-407E-A947-70E740481C1C}">
                <a14:useLocalDpi xmlns:a14="http://schemas.microsoft.com/office/drawing/2010/main" val="0"/>
              </a:ext>
            </a:extLst>
          </a:blip>
          <a:srcRect/>
          <a:stretch>
            <a:fillRect/>
          </a:stretch>
        </p:blipFill>
        <p:spPr>
          <a:xfrm>
            <a:off x="4954588" y="990600"/>
            <a:ext cx="3541712" cy="2571750"/>
          </a:xfrm>
        </p:spPr>
      </p:pic>
    </p:spTree>
    <p:extLst>
      <p:ext uri="{BB962C8B-B14F-4D97-AF65-F5344CB8AC3E}">
        <p14:creationId xmlns:p14="http://schemas.microsoft.com/office/powerpoint/2010/main" val="28240985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966" fill="hold"/>
                                        <p:tgtEl>
                                          <p:spTgt spid="4097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097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p:cNvSpPr>
          <p:nvPr/>
        </p:nvSpPr>
        <p:spPr bwMode="auto">
          <a:xfrm>
            <a:off x="280988" y="2268538"/>
            <a:ext cx="21431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Displacement</a:t>
            </a:r>
          </a:p>
        </p:txBody>
      </p:sp>
      <p:sp>
        <p:nvSpPr>
          <p:cNvPr id="16387" name="Rectangle 3"/>
          <p:cNvSpPr>
            <a:spLocks/>
          </p:cNvSpPr>
          <p:nvPr/>
        </p:nvSpPr>
        <p:spPr bwMode="auto">
          <a:xfrm>
            <a:off x="201613" y="3754438"/>
            <a:ext cx="2303462"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Body  Velocity </a:t>
            </a:r>
          </a:p>
          <a:p>
            <a:pPr algn="ctr" defTabSz="642938"/>
            <a:r>
              <a:rPr lang="en-US" sz="3000">
                <a:latin typeface="Gill Sans" charset="0"/>
                <a:sym typeface="Gill Sans" charset="0"/>
              </a:rPr>
              <a:t>Integral (BVI)</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2089150"/>
            <a:ext cx="61436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1713" y="3703638"/>
            <a:ext cx="3978275"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58605085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smtClean="0">
                <a:ea typeface="MS PGothic" pitchFamily="34" charset="-128"/>
              </a:rPr>
              <a:t>Motion planning</a:t>
            </a:r>
          </a:p>
        </p:txBody>
      </p:sp>
      <p:sp>
        <p:nvSpPr>
          <p:cNvPr id="3075" name="Content Placeholder 2"/>
          <p:cNvSpPr>
            <a:spLocks noGrp="1"/>
          </p:cNvSpPr>
          <p:nvPr>
            <p:ph idx="1"/>
          </p:nvPr>
        </p:nvSpPr>
        <p:spPr>
          <a:xfrm>
            <a:off x="457200" y="3117850"/>
            <a:ext cx="8229600" cy="1277938"/>
          </a:xfrm>
        </p:spPr>
        <p:txBody>
          <a:bodyPr/>
          <a:lstStyle/>
          <a:p>
            <a:pPr marL="0" indent="0" eaLnBrk="1" hangingPunct="1">
              <a:buFont typeface="Arial" charset="0"/>
              <a:buNone/>
            </a:pPr>
            <a:r>
              <a:rPr lang="en-US" smtClean="0">
                <a:ea typeface="MS PGothic" pitchFamily="34" charset="-128"/>
              </a:rPr>
              <a:t>Find shape inputs to move system between two configurations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p:cNvSpPr>
          <p:nvPr/>
        </p:nvSpPr>
        <p:spPr bwMode="auto">
          <a:xfrm>
            <a:off x="98425" y="1798638"/>
            <a:ext cx="8974138"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defTabSz="642938"/>
            <a:r>
              <a:rPr lang="en-US" sz="4500" i="1">
                <a:latin typeface="Gill Sans" charset="0"/>
                <a:sym typeface="Gill Sans" charset="0"/>
              </a:rPr>
              <a:t>Available</a:t>
            </a:r>
            <a:r>
              <a:rPr lang="en-US" sz="4500">
                <a:latin typeface="Gill Sans" charset="0"/>
                <a:sym typeface="Gill Sans" charset="0"/>
              </a:rPr>
              <a:t> coordinate choices?</a:t>
            </a:r>
          </a:p>
        </p:txBody>
      </p:sp>
      <p:sp>
        <p:nvSpPr>
          <p:cNvPr id="23555" name="Rectangle 3"/>
          <p:cNvSpPr>
            <a:spLocks/>
          </p:cNvSpPr>
          <p:nvPr/>
        </p:nvSpPr>
        <p:spPr bwMode="auto">
          <a:xfrm>
            <a:off x="-69850" y="3549650"/>
            <a:ext cx="9132888"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defTabSz="642938"/>
            <a:r>
              <a:rPr lang="en-US" sz="4500" i="1" dirty="0">
                <a:latin typeface="Gill Sans" charset="0"/>
                <a:sym typeface="Gill Sans" charset="0"/>
              </a:rPr>
              <a:t>Good</a:t>
            </a:r>
            <a:r>
              <a:rPr lang="en-US" sz="4500" dirty="0">
                <a:latin typeface="Gill Sans" charset="0"/>
                <a:sym typeface="Gill Sans" charset="0"/>
              </a:rPr>
              <a:t> coordinate choice</a:t>
            </a:r>
            <a:r>
              <a:rPr lang="en-US" sz="4500" dirty="0" smtClean="0">
                <a:latin typeface="Gill Sans" charset="0"/>
                <a:sym typeface="Gill Sans" charset="0"/>
              </a:rPr>
              <a:t>?</a:t>
            </a:r>
          </a:p>
          <a:p>
            <a:pPr algn="ctr" defTabSz="642938"/>
            <a:endParaRPr lang="en-US" sz="4500" dirty="0">
              <a:latin typeface="Gill Sans" charset="0"/>
              <a:sym typeface="Gill Sans" charset="0"/>
            </a:endParaRPr>
          </a:p>
          <a:p>
            <a:pPr algn="ctr" defTabSz="642938"/>
            <a:r>
              <a:rPr lang="en-US" sz="4500" dirty="0" smtClean="0">
                <a:latin typeface="Gill Sans" charset="0"/>
                <a:sym typeface="Gill Sans" charset="0"/>
              </a:rPr>
              <a:t>What about Non-</a:t>
            </a:r>
            <a:r>
              <a:rPr lang="en-US" sz="4500" dirty="0" err="1" smtClean="0">
                <a:latin typeface="Gill Sans" charset="0"/>
                <a:sym typeface="Gill Sans" charset="0"/>
              </a:rPr>
              <a:t>commutivity</a:t>
            </a:r>
            <a:r>
              <a:rPr lang="en-US" sz="4500" dirty="0" smtClean="0">
                <a:latin typeface="Gill Sans" charset="0"/>
                <a:sym typeface="Gill Sans" charset="0"/>
              </a:rPr>
              <a:t>?</a:t>
            </a:r>
            <a:endParaRPr lang="en-US" sz="4500" dirty="0">
              <a:latin typeface="Gill Sans" charset="0"/>
              <a:sym typeface="Gill Sans" charset="0"/>
            </a:endParaRPr>
          </a:p>
        </p:txBody>
      </p:sp>
    </p:spTree>
    <p:extLst>
      <p:ext uri="{BB962C8B-B14F-4D97-AF65-F5344CB8AC3E}">
        <p14:creationId xmlns:p14="http://schemas.microsoft.com/office/powerpoint/2010/main" val="358426218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mtClean="0">
                <a:ea typeface="MS PGothic" pitchFamily="34" charset="-128"/>
              </a:rPr>
              <a:t>Noncommutativity</a:t>
            </a:r>
          </a:p>
        </p:txBody>
      </p:sp>
      <p:sp>
        <p:nvSpPr>
          <p:cNvPr id="13315" name="TextBox 4"/>
          <p:cNvSpPr txBox="1">
            <a:spLocks noChangeArrowheads="1"/>
          </p:cNvSpPr>
          <p:nvPr/>
        </p:nvSpPr>
        <p:spPr bwMode="auto">
          <a:xfrm>
            <a:off x="5480050" y="1755775"/>
            <a:ext cx="3663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Car cannot move sideways, but, because translations and rotations do not commute, it can </a:t>
            </a:r>
            <a:r>
              <a:rPr lang="en-US" altLang="en-US"/>
              <a:t>“</a:t>
            </a:r>
            <a:r>
              <a:rPr lang="en-US"/>
              <a:t>parallel park</a:t>
            </a:r>
            <a:r>
              <a:rPr lang="en-US" altLang="en-US"/>
              <a:t>”</a:t>
            </a:r>
            <a:r>
              <a:rPr lang="en-US"/>
              <a:t> to get a net lateral motion</a:t>
            </a:r>
          </a:p>
        </p:txBody>
      </p:sp>
      <p:pic>
        <p:nvPicPr>
          <p:cNvPr id="13316" name="Picture 5" descr="parallelparkannotated.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8838" y="1304925"/>
            <a:ext cx="4022725"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16663" y="4095750"/>
            <a:ext cx="25939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318" name="Group 9"/>
          <p:cNvGrpSpPr>
            <a:grpSpLocks/>
          </p:cNvGrpSpPr>
          <p:nvPr/>
        </p:nvGrpSpPr>
        <p:grpSpPr bwMode="auto">
          <a:xfrm>
            <a:off x="6613525" y="3343275"/>
            <a:ext cx="1306513" cy="592138"/>
            <a:chOff x="1574800" y="1634291"/>
            <a:chExt cx="1306255" cy="592216"/>
          </a:xfrm>
        </p:grpSpPr>
        <p:sp>
          <p:nvSpPr>
            <p:cNvPr id="13327" name="TextBox 7"/>
            <p:cNvSpPr txBox="1">
              <a:spLocks noChangeArrowheads="1"/>
            </p:cNvSpPr>
            <p:nvPr/>
          </p:nvSpPr>
          <p:spPr bwMode="auto">
            <a:xfrm>
              <a:off x="1574800" y="1788160"/>
              <a:ext cx="576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000"/>
                <a:t>curl </a:t>
              </a:r>
            </a:p>
          </p:txBody>
        </p:sp>
        <p:pic>
          <p:nvPicPr>
            <p:cNvPr id="13328" name="Picture 5"/>
            <p:cNvPicPr>
              <a:picLocks noChangeAspect="1"/>
            </p:cNvPicPr>
            <p:nvPr/>
          </p:nvPicPr>
          <p:blipFill>
            <a:blip r:embed="rId4">
              <a:extLst>
                <a:ext uri="{28A0092B-C50C-407E-A947-70E740481C1C}">
                  <a14:useLocalDpi xmlns:a14="http://schemas.microsoft.com/office/drawing/2010/main" val="0"/>
                </a:ext>
              </a:extLst>
            </a:blip>
            <a:srcRect l="88600"/>
            <a:stretch>
              <a:fillRect/>
            </a:stretch>
          </p:blipFill>
          <p:spPr bwMode="auto">
            <a:xfrm>
              <a:off x="1969578" y="1634291"/>
              <a:ext cx="911477" cy="59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1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4095750"/>
            <a:ext cx="25939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TextBox 12"/>
          <p:cNvSpPr txBox="1">
            <a:spLocks noChangeArrowheads="1"/>
          </p:cNvSpPr>
          <p:nvPr/>
        </p:nvSpPr>
        <p:spPr bwMode="auto">
          <a:xfrm>
            <a:off x="2336800" y="3497263"/>
            <a:ext cx="576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000"/>
              <a:t>curl </a:t>
            </a:r>
          </a:p>
        </p:txBody>
      </p:sp>
      <p:pic>
        <p:nvPicPr>
          <p:cNvPr id="13321" name="Picture 5"/>
          <p:cNvPicPr>
            <a:picLocks noChangeAspect="1"/>
          </p:cNvPicPr>
          <p:nvPr/>
        </p:nvPicPr>
        <p:blipFill>
          <a:blip r:embed="rId4">
            <a:extLst>
              <a:ext uri="{28A0092B-C50C-407E-A947-70E740481C1C}">
                <a14:useLocalDpi xmlns:a14="http://schemas.microsoft.com/office/drawing/2010/main" val="0"/>
              </a:ext>
            </a:extLst>
          </a:blip>
          <a:srcRect l="494" r="89973"/>
          <a:stretch>
            <a:fillRect/>
          </a:stretch>
        </p:blipFill>
        <p:spPr bwMode="auto">
          <a:xfrm>
            <a:off x="2743200" y="3343275"/>
            <a:ext cx="7620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88" y="4095750"/>
            <a:ext cx="1712912"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03738" y="4175125"/>
            <a:ext cx="186055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5"/>
          <p:cNvPicPr>
            <a:picLocks noChangeAspect="1"/>
          </p:cNvPicPr>
          <p:nvPr/>
        </p:nvPicPr>
        <p:blipFill>
          <a:blip r:embed="rId4">
            <a:extLst>
              <a:ext uri="{28A0092B-C50C-407E-A947-70E740481C1C}">
                <a14:useLocalDpi xmlns:a14="http://schemas.microsoft.com/office/drawing/2010/main" val="0"/>
              </a:ext>
            </a:extLst>
          </a:blip>
          <a:srcRect l="88600"/>
          <a:stretch>
            <a:fillRect/>
          </a:stretch>
        </p:blipFill>
        <p:spPr bwMode="auto">
          <a:xfrm>
            <a:off x="5240338" y="3690938"/>
            <a:ext cx="912812"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5" name="Picture 5"/>
          <p:cNvPicPr>
            <a:picLocks noChangeAspect="1"/>
          </p:cNvPicPr>
          <p:nvPr/>
        </p:nvPicPr>
        <p:blipFill>
          <a:blip r:embed="rId4">
            <a:extLst>
              <a:ext uri="{28A0092B-C50C-407E-A947-70E740481C1C}">
                <a14:useLocalDpi xmlns:a14="http://schemas.microsoft.com/office/drawing/2010/main" val="0"/>
              </a:ext>
            </a:extLst>
          </a:blip>
          <a:srcRect l="494" r="89973"/>
          <a:stretch>
            <a:fillRect/>
          </a:stretch>
        </p:blipFill>
        <p:spPr bwMode="auto">
          <a:xfrm>
            <a:off x="477838" y="3495675"/>
            <a:ext cx="76200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6" name="TextBox 18"/>
          <p:cNvSpPr txBox="1">
            <a:spLocks noChangeArrowheads="1"/>
          </p:cNvSpPr>
          <p:nvPr/>
        </p:nvSpPr>
        <p:spPr bwMode="auto">
          <a:xfrm>
            <a:off x="3170238" y="6370638"/>
            <a:ext cx="3262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None of this shows up in the curl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mtClean="0">
                <a:ea typeface="MS PGothic" pitchFamily="34" charset="-128"/>
              </a:rPr>
              <a:t>Lie Brackets</a:t>
            </a:r>
          </a:p>
        </p:txBody>
      </p:sp>
      <p:sp>
        <p:nvSpPr>
          <p:cNvPr id="14339" name="TextBox 3"/>
          <p:cNvSpPr txBox="1">
            <a:spLocks noChangeArrowheads="1"/>
          </p:cNvSpPr>
          <p:nvPr/>
        </p:nvSpPr>
        <p:spPr bwMode="auto">
          <a:xfrm>
            <a:off x="842963" y="1778000"/>
            <a:ext cx="618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Lie bracket measures how vector fields change along each other</a:t>
            </a:r>
          </a:p>
        </p:txBody>
      </p:sp>
      <p:sp>
        <p:nvSpPr>
          <p:cNvPr id="14341" name="TextBox 5"/>
          <p:cNvSpPr txBox="1">
            <a:spLocks noChangeArrowheads="1"/>
          </p:cNvSpPr>
          <p:nvPr/>
        </p:nvSpPr>
        <p:spPr bwMode="auto">
          <a:xfrm>
            <a:off x="1676400" y="2576513"/>
            <a:ext cx="1211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Lie bracket</a:t>
            </a:r>
          </a:p>
        </p:txBody>
      </p:sp>
      <p:sp>
        <p:nvSpPr>
          <p:cNvPr id="14342" name="TextBox 6"/>
          <p:cNvSpPr txBox="1">
            <a:spLocks noChangeArrowheads="1"/>
          </p:cNvSpPr>
          <p:nvPr/>
        </p:nvSpPr>
        <p:spPr bwMode="auto">
          <a:xfrm>
            <a:off x="3171825" y="2328863"/>
            <a:ext cx="2203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a:t>Directional derivative of Y along X</a:t>
            </a:r>
          </a:p>
        </p:txBody>
      </p:sp>
      <p:sp>
        <p:nvSpPr>
          <p:cNvPr id="14343" name="TextBox 7"/>
          <p:cNvSpPr txBox="1">
            <a:spLocks noChangeArrowheads="1"/>
          </p:cNvSpPr>
          <p:nvPr/>
        </p:nvSpPr>
        <p:spPr bwMode="auto">
          <a:xfrm>
            <a:off x="5580063" y="2359025"/>
            <a:ext cx="22018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a:t>Directional derivative of X along Y</a:t>
            </a:r>
          </a:p>
        </p:txBody>
      </p:sp>
      <p:sp>
        <p:nvSpPr>
          <p:cNvPr id="14344" name="TextBox 10"/>
          <p:cNvSpPr txBox="1">
            <a:spLocks noChangeArrowheads="1"/>
          </p:cNvSpPr>
          <p:nvPr/>
        </p:nvSpPr>
        <p:spPr bwMode="auto">
          <a:xfrm>
            <a:off x="457200" y="3695700"/>
            <a:ext cx="797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Output of the Lie bracket of two vector fields is a vector field. At each point, differentially flowing along X, Y, -X, and –Y (in order) is equivalent to flowing along [X,Y] for equal time </a:t>
            </a:r>
          </a:p>
        </p:txBody>
      </p:sp>
      <p:pic>
        <p:nvPicPr>
          <p:cNvPr id="1434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4863" y="5524500"/>
            <a:ext cx="5319712"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12"/>
          <p:cNvSpPr txBox="1">
            <a:spLocks noChangeArrowheads="1"/>
          </p:cNvSpPr>
          <p:nvPr/>
        </p:nvSpPr>
        <p:spPr bwMode="auto">
          <a:xfrm>
            <a:off x="509588" y="4886325"/>
            <a:ext cx="83804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When we have a Lie group, we can talk about the Lie bracket of two vectors </a:t>
            </a:r>
            <a:r>
              <a:rPr lang="en-US" i="1"/>
              <a:t>u,v</a:t>
            </a:r>
            <a:r>
              <a:rPr lang="en-US"/>
              <a:t> in</a:t>
            </a:r>
            <a:r>
              <a:rPr lang="en-US" i="1"/>
              <a:t> T</a:t>
            </a:r>
            <a:r>
              <a:rPr lang="en-US" i="1" baseline="-25000"/>
              <a:t>e</a:t>
            </a:r>
            <a:r>
              <a:rPr lang="en-US" i="1"/>
              <a:t>G</a:t>
            </a:r>
            <a:r>
              <a:rPr lang="en-US"/>
              <a:t> as meaning the Lie bracket of their left-invariant fields, evaluated at the origin</a:t>
            </a:r>
          </a:p>
        </p:txBody>
      </p:sp>
      <p:sp>
        <p:nvSpPr>
          <p:cNvPr id="14347" name="TextBox 13"/>
          <p:cNvSpPr txBox="1">
            <a:spLocks noChangeArrowheads="1"/>
          </p:cNvSpPr>
          <p:nvPr/>
        </p:nvSpPr>
        <p:spPr bwMode="auto">
          <a:xfrm>
            <a:off x="1096963" y="6400800"/>
            <a:ext cx="6557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When we do this, we are treating </a:t>
            </a:r>
            <a:r>
              <a:rPr lang="en-US" i="1"/>
              <a:t>T</a:t>
            </a:r>
            <a:r>
              <a:rPr lang="en-US" i="1" baseline="-25000"/>
              <a:t>e</a:t>
            </a:r>
            <a:r>
              <a:rPr lang="en-US" i="1"/>
              <a:t>G </a:t>
            </a:r>
            <a:r>
              <a:rPr lang="en-US"/>
              <a:t>as the </a:t>
            </a:r>
            <a:r>
              <a:rPr lang="en-US" i="1"/>
              <a:t>Lie algebra</a:t>
            </a:r>
            <a:r>
              <a:rPr lang="en-US"/>
              <a:t> of the group</a:t>
            </a:r>
          </a:p>
        </p:txBody>
      </p:sp>
      <mc:AlternateContent xmlns:mc="http://schemas.openxmlformats.org/markup-compatibility/2006" xmlns:a14="http://schemas.microsoft.com/office/drawing/2010/main">
        <mc:Choice Requires="a14">
          <p:sp>
            <p:nvSpPr>
              <p:cNvPr id="2" name="TextBox 1"/>
              <p:cNvSpPr txBox="1"/>
              <p:nvPr/>
            </p:nvSpPr>
            <p:spPr>
              <a:xfrm>
                <a:off x="1929320" y="3005138"/>
                <a:ext cx="510171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a:rPr>
                          </m:ctrlPr>
                        </m:dPr>
                        <m:e>
                          <m:r>
                            <a:rPr lang="en-US" sz="3200" b="0" i="1" smtClean="0">
                              <a:latin typeface="Cambria Math"/>
                            </a:rPr>
                            <m:t>𝑋</m:t>
                          </m:r>
                          <m:r>
                            <a:rPr lang="en-US" sz="3200" b="0" i="1" smtClean="0">
                              <a:latin typeface="Cambria Math"/>
                            </a:rPr>
                            <m:t>,</m:t>
                          </m:r>
                          <m:r>
                            <a:rPr lang="en-US" sz="3200" b="0" i="1" smtClean="0">
                              <a:latin typeface="Cambria Math"/>
                            </a:rPr>
                            <m:t>𝑌</m:t>
                          </m:r>
                        </m:e>
                      </m:d>
                      <m:r>
                        <a:rPr lang="en-US" sz="3200" b="0" i="1" smtClean="0">
                          <a:latin typeface="Cambria Math"/>
                        </a:rPr>
                        <m:t>=</m:t>
                      </m:r>
                      <m:d>
                        <m:dPr>
                          <m:ctrlPr>
                            <a:rPr lang="en-US" sz="3200" b="0" i="1" smtClean="0">
                              <a:latin typeface="Cambria Math"/>
                            </a:rPr>
                          </m:ctrlPr>
                        </m:dPr>
                        <m:e>
                          <m:r>
                            <a:rPr lang="en-US" sz="3200" b="0" i="0" smtClean="0">
                              <a:latin typeface="Cambria Math"/>
                            </a:rPr>
                            <m:t>𝛻</m:t>
                          </m:r>
                          <m:r>
                            <a:rPr lang="en-US" sz="3200" b="0" i="1" smtClean="0">
                              <a:latin typeface="Cambria Math"/>
                            </a:rPr>
                            <m:t>𝑌</m:t>
                          </m:r>
                          <m:r>
                            <a:rPr lang="en-US" sz="3200" b="0" i="1" smtClean="0">
                              <a:latin typeface="Cambria Math"/>
                            </a:rPr>
                            <m:t>⋅</m:t>
                          </m:r>
                          <m:r>
                            <a:rPr lang="en-US" sz="3200" b="0" i="1" smtClean="0">
                              <a:latin typeface="Cambria Math"/>
                            </a:rPr>
                            <m:t>𝑋</m:t>
                          </m:r>
                        </m:e>
                      </m:d>
                      <m:r>
                        <a:rPr lang="en-US" sz="3200" b="0" i="1" smtClean="0">
                          <a:latin typeface="Cambria Math"/>
                        </a:rPr>
                        <m:t>−(</m:t>
                      </m:r>
                      <m:r>
                        <a:rPr lang="en-US" sz="3200" b="0" i="0" smtClean="0">
                          <a:latin typeface="Cambria Math"/>
                        </a:rPr>
                        <m:t>𝛻</m:t>
                      </m:r>
                      <m:r>
                        <a:rPr lang="en-US" sz="3200" b="0" i="1" smtClean="0">
                          <a:latin typeface="Cambria Math"/>
                        </a:rPr>
                        <m:t>𝑋</m:t>
                      </m:r>
                      <m:r>
                        <a:rPr lang="en-US" sz="3200" b="0" i="1" smtClean="0">
                          <a:latin typeface="Cambria Math"/>
                        </a:rPr>
                        <m:t>⋅</m:t>
                      </m:r>
                      <m:r>
                        <a:rPr lang="en-US" sz="3200" b="0" i="1" smtClean="0">
                          <a:latin typeface="Cambria Math"/>
                        </a:rPr>
                        <m:t>𝑌</m:t>
                      </m:r>
                      <m:r>
                        <a:rPr lang="en-US" sz="3200" b="0" i="1" smtClean="0">
                          <a:latin typeface="Cambria Math"/>
                        </a:rPr>
                        <m:t>)</m:t>
                      </m:r>
                    </m:oMath>
                  </m:oMathPara>
                </a14:m>
                <a:endParaRPr 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1929320" y="3005138"/>
                <a:ext cx="5101718" cy="584775"/>
              </a:xfrm>
              <a:prstGeom prst="rect">
                <a:avLst/>
              </a:prstGeom>
              <a:blipFill rotWithShape="1">
                <a:blip r:embed="rId3"/>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mtClean="0">
                <a:ea typeface="MS PGothic" pitchFamily="34" charset="-128"/>
              </a:rPr>
              <a:t>Lie bracket on SE(2)</a:t>
            </a:r>
          </a:p>
        </p:txBody>
      </p:sp>
      <p:pic>
        <p:nvPicPr>
          <p:cNvPr id="1536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4863" y="1681163"/>
            <a:ext cx="531971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4863" y="2908300"/>
            <a:ext cx="4841875"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Box 6"/>
          <p:cNvSpPr txBox="1">
            <a:spLocks noChangeArrowheads="1"/>
          </p:cNvSpPr>
          <p:nvPr/>
        </p:nvSpPr>
        <p:spPr bwMode="auto">
          <a:xfrm>
            <a:off x="415925" y="1447800"/>
            <a:ext cx="2135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Lie group Lie bracket</a:t>
            </a:r>
          </a:p>
        </p:txBody>
      </p:sp>
      <p:sp>
        <p:nvSpPr>
          <p:cNvPr id="15366" name="TextBox 7"/>
          <p:cNvSpPr txBox="1">
            <a:spLocks noChangeArrowheads="1"/>
          </p:cNvSpPr>
          <p:nvPr/>
        </p:nvSpPr>
        <p:spPr bwMode="auto">
          <a:xfrm>
            <a:off x="457200" y="2627313"/>
            <a:ext cx="173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SE(2) Lie bracket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ea typeface="MS PGothic" pitchFamily="34" charset="-128"/>
              </a:rPr>
              <a:t>Lie Bracket and the Car</a:t>
            </a:r>
          </a:p>
        </p:txBody>
      </p:sp>
      <p:sp>
        <p:nvSpPr>
          <p:cNvPr id="16387" name="TextBox 3"/>
          <p:cNvSpPr txBox="1">
            <a:spLocks noChangeArrowheads="1"/>
          </p:cNvSpPr>
          <p:nvPr/>
        </p:nvSpPr>
        <p:spPr bwMode="auto">
          <a:xfrm>
            <a:off x="457200" y="1798638"/>
            <a:ext cx="2105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Differential drive car</a:t>
            </a:r>
          </a:p>
        </p:txBody>
      </p:sp>
      <p:pic>
        <p:nvPicPr>
          <p:cNvPr id="16388" name="Picture 4" descr="latex-image-1.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5763" y="2295525"/>
            <a:ext cx="1165225"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descr="latex-image-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2295525"/>
            <a:ext cx="114935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6" descr="latex-image-1.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2650" y="2295525"/>
            <a:ext cx="182721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TextBox 7"/>
          <p:cNvSpPr txBox="1">
            <a:spLocks noChangeArrowheads="1"/>
          </p:cNvSpPr>
          <p:nvPr/>
        </p:nvSpPr>
        <p:spPr bwMode="auto">
          <a:xfrm>
            <a:off x="1666875" y="3535363"/>
            <a:ext cx="14811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Drive forward</a:t>
            </a:r>
          </a:p>
        </p:txBody>
      </p:sp>
      <p:sp>
        <p:nvSpPr>
          <p:cNvPr id="16392" name="TextBox 8"/>
          <p:cNvSpPr txBox="1">
            <a:spLocks noChangeArrowheads="1"/>
          </p:cNvSpPr>
          <p:nvPr/>
        </p:nvSpPr>
        <p:spPr bwMode="auto">
          <a:xfrm>
            <a:off x="3889375" y="3535363"/>
            <a:ext cx="1397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Turn in place</a:t>
            </a:r>
          </a:p>
        </p:txBody>
      </p:sp>
      <p:sp>
        <p:nvSpPr>
          <p:cNvPr id="16393" name="TextBox 9"/>
          <p:cNvSpPr txBox="1">
            <a:spLocks noChangeArrowheads="1"/>
          </p:cNvSpPr>
          <p:nvPr/>
        </p:nvSpPr>
        <p:spPr bwMode="auto">
          <a:xfrm>
            <a:off x="6643688" y="3657600"/>
            <a:ext cx="2073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Drive+, turn+, drive-</a:t>
            </a:r>
          </a:p>
        </p:txBody>
      </p:sp>
      <p:pic>
        <p:nvPicPr>
          <p:cNvPr id="16394"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4421188"/>
            <a:ext cx="3352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5788" y="4654550"/>
            <a:ext cx="4470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
          <p:cNvSpPr txBox="1">
            <a:spLocks noChangeArrowheads="1"/>
          </p:cNvSpPr>
          <p:nvPr/>
        </p:nvSpPr>
        <p:spPr bwMode="auto">
          <a:xfrm>
            <a:off x="4956175" y="5589588"/>
            <a:ext cx="3979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b="1"/>
              <a:t>This is called </a:t>
            </a:r>
            <a:r>
              <a:rPr lang="en-US" b="1" i="1"/>
              <a:t>(Lie bracket) averaging</a:t>
            </a:r>
            <a:r>
              <a:rPr lang="en-US" b="1"/>
              <a:t> – if you alternate between differentially moving forward/backward and rotating cw/ccw, </a:t>
            </a:r>
            <a:r>
              <a:rPr lang="en-US" b="1" i="1"/>
              <a:t>on average</a:t>
            </a:r>
            <a:r>
              <a:rPr lang="en-US" b="1"/>
              <a:t> you move laterally</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p:cNvSpPr txBox="1">
            <a:spLocks noChangeArrowheads="1"/>
          </p:cNvSpPr>
          <p:nvPr/>
        </p:nvSpPr>
        <p:spPr bwMode="auto">
          <a:xfrm>
            <a:off x="147638" y="1304925"/>
            <a:ext cx="8832850" cy="5435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lnSpc>
                <a:spcPct val="80000"/>
              </a:lnSpc>
            </a:pPr>
            <a:r>
              <a:rPr lang="en-US" dirty="0"/>
              <a:t>1</a:t>
            </a:r>
            <a:r>
              <a:rPr lang="en-US" sz="1600" dirty="0"/>
              <a:t>. </a:t>
            </a:r>
            <a:r>
              <a:rPr lang="en-US" sz="1600" dirty="0" err="1"/>
              <a:t>Controlability</a:t>
            </a:r>
            <a:r>
              <a:rPr lang="en-US" sz="1600" dirty="0"/>
              <a:t>: </a:t>
            </a:r>
            <a:r>
              <a:rPr lang="en-US" sz="1600" dirty="0">
                <a:solidFill>
                  <a:schemeClr val="accent1"/>
                </a:solidFill>
              </a:rPr>
              <a:t>DO WE WANT TO MORE FORMALLY DEFINE CONTROLLABILITY AND/OR ITS RELATIVES ON THE NEXT SLIDE? </a:t>
            </a:r>
            <a:r>
              <a:rPr lang="en-US" sz="1600" dirty="0" err="1"/>
              <a:t>Nonholonomically</a:t>
            </a:r>
            <a:r>
              <a:rPr lang="en-US" sz="1600" dirty="0"/>
              <a:t>-constrained systems by definition cannot instantaneously move in some directions: their distributions do not span their configuration spaces</a:t>
            </a:r>
          </a:p>
          <a:p>
            <a:pPr eaLnBrk="1" hangingPunct="1">
              <a:lnSpc>
                <a:spcPct val="80000"/>
              </a:lnSpc>
            </a:pPr>
            <a:endParaRPr lang="en-US" sz="1600" dirty="0"/>
          </a:p>
          <a:p>
            <a:pPr eaLnBrk="1" hangingPunct="1">
              <a:lnSpc>
                <a:spcPct val="80000"/>
              </a:lnSpc>
            </a:pPr>
            <a:r>
              <a:rPr lang="en-US" sz="1600" dirty="0"/>
              <a:t>If we take a distribution </a:t>
            </a:r>
            <a:r>
              <a:rPr lang="en-US" sz="1600" dirty="0">
                <a:solidFill>
                  <a:schemeClr val="accent1"/>
                </a:solidFill>
              </a:rPr>
              <a:t>DID WE DEFINE A DISTRIBUTION YET? PERHAPS WE SHOULD REMIND PEOPLE HERE</a:t>
            </a:r>
            <a:endParaRPr lang="en-US" sz="1600" dirty="0"/>
          </a:p>
          <a:p>
            <a:pPr eaLnBrk="1" hangingPunct="1">
              <a:lnSpc>
                <a:spcPct val="80000"/>
              </a:lnSpc>
            </a:pPr>
            <a:endParaRPr lang="en-US" sz="1600" dirty="0"/>
          </a:p>
          <a:p>
            <a:pPr eaLnBrk="1" hangingPunct="1">
              <a:lnSpc>
                <a:spcPct val="80000"/>
              </a:lnSpc>
            </a:pPr>
            <a:r>
              <a:rPr lang="en-US" sz="1600" dirty="0"/>
              <a:t>D={V</a:t>
            </a:r>
            <a:r>
              <a:rPr lang="en-US" sz="1600" baseline="-25000" dirty="0"/>
              <a:t>1</a:t>
            </a:r>
            <a:r>
              <a:rPr lang="en-US" sz="1600" dirty="0"/>
              <a:t>,V</a:t>
            </a:r>
            <a:r>
              <a:rPr lang="en-US" sz="1600" baseline="-25000" dirty="0"/>
              <a:t>2</a:t>
            </a:r>
            <a:r>
              <a:rPr lang="en-US" sz="1600" dirty="0"/>
              <a:t>} </a:t>
            </a:r>
          </a:p>
          <a:p>
            <a:pPr eaLnBrk="1" hangingPunct="1">
              <a:lnSpc>
                <a:spcPct val="80000"/>
              </a:lnSpc>
            </a:pPr>
            <a:endParaRPr lang="en-US" sz="1600" dirty="0"/>
          </a:p>
          <a:p>
            <a:pPr eaLnBrk="1" hangingPunct="1">
              <a:lnSpc>
                <a:spcPct val="80000"/>
              </a:lnSpc>
            </a:pPr>
            <a:r>
              <a:rPr lang="en-US" sz="1600" dirty="0"/>
              <a:t>and find that the Lie bracket [V</a:t>
            </a:r>
            <a:r>
              <a:rPr lang="en-US" sz="1600" baseline="-25000" dirty="0"/>
              <a:t>1</a:t>
            </a:r>
            <a:r>
              <a:rPr lang="en-US" sz="1600" dirty="0"/>
              <a:t>,V</a:t>
            </a:r>
            <a:r>
              <a:rPr lang="en-US" sz="1600" baseline="-25000" dirty="0"/>
              <a:t>2</a:t>
            </a:r>
            <a:r>
              <a:rPr lang="en-US" sz="1600" dirty="0"/>
              <a:t>] is outside the span of D, we can combine D with the Lie bracket field to make a new distribution </a:t>
            </a:r>
          </a:p>
          <a:p>
            <a:pPr eaLnBrk="1" hangingPunct="1">
              <a:lnSpc>
                <a:spcPct val="80000"/>
              </a:lnSpc>
            </a:pPr>
            <a:endParaRPr lang="en-US" sz="1600" dirty="0"/>
          </a:p>
          <a:p>
            <a:pPr eaLnBrk="1" hangingPunct="1">
              <a:lnSpc>
                <a:spcPct val="80000"/>
              </a:lnSpc>
            </a:pPr>
            <a:r>
              <a:rPr lang="en-US" sz="1600" dirty="0"/>
              <a:t>D</a:t>
            </a:r>
            <a:r>
              <a:rPr lang="en-US" altLang="en-US" sz="1600" dirty="0"/>
              <a:t>’</a:t>
            </a:r>
            <a:r>
              <a:rPr lang="en-US" sz="1600" dirty="0"/>
              <a:t>={v</a:t>
            </a:r>
            <a:r>
              <a:rPr lang="en-US" sz="1600" baseline="-25000" dirty="0"/>
              <a:t>1</a:t>
            </a:r>
            <a:r>
              <a:rPr lang="en-US" sz="1600" dirty="0"/>
              <a:t>,v</a:t>
            </a:r>
            <a:r>
              <a:rPr lang="en-US" sz="1600" baseline="-25000" dirty="0"/>
              <a:t>2,</a:t>
            </a:r>
            <a:r>
              <a:rPr lang="en-US" sz="1600" dirty="0"/>
              <a:t> [v</a:t>
            </a:r>
            <a:r>
              <a:rPr lang="en-US" sz="1600" baseline="-25000" dirty="0"/>
              <a:t>1</a:t>
            </a:r>
            <a:r>
              <a:rPr lang="en-US" sz="1600" dirty="0"/>
              <a:t>,v</a:t>
            </a:r>
            <a:r>
              <a:rPr lang="en-US" sz="1600" baseline="-25000" dirty="0"/>
              <a:t>2</a:t>
            </a:r>
            <a:r>
              <a:rPr lang="en-US" sz="1600" dirty="0"/>
              <a:t>]} </a:t>
            </a:r>
          </a:p>
          <a:p>
            <a:pPr eaLnBrk="1" hangingPunct="1">
              <a:lnSpc>
                <a:spcPct val="80000"/>
              </a:lnSpc>
            </a:pPr>
            <a:endParaRPr lang="en-US" sz="1600" dirty="0"/>
          </a:p>
          <a:p>
            <a:pPr eaLnBrk="1" hangingPunct="1">
              <a:lnSpc>
                <a:spcPct val="80000"/>
              </a:lnSpc>
            </a:pPr>
            <a:r>
              <a:rPr lang="en-US" sz="1600" dirty="0"/>
              <a:t>whose span is one dimension higher, and represents the directions the system can move either with a differential control input or with a first order oscillation </a:t>
            </a:r>
            <a:r>
              <a:rPr lang="en-US" sz="1600" dirty="0">
                <a:solidFill>
                  <a:schemeClr val="accent1"/>
                </a:solidFill>
              </a:rPr>
              <a:t>I WOULD LIKE TO CALL OUT WHAT WE MEAN BY AN OSCILLATION BUT PERHAPS JUST SPOKEN WORDS IS ENOUGH</a:t>
            </a:r>
            <a:r>
              <a:rPr lang="en-US" sz="1600" dirty="0"/>
              <a:t> of the controls. In some cases, we can further expand the distribution with higher-order Lie brackets, e.g.,</a:t>
            </a:r>
          </a:p>
          <a:p>
            <a:pPr eaLnBrk="1" hangingPunct="1">
              <a:lnSpc>
                <a:spcPct val="80000"/>
              </a:lnSpc>
            </a:pPr>
            <a:endParaRPr lang="en-US" sz="1600" dirty="0"/>
          </a:p>
          <a:p>
            <a:pPr eaLnBrk="1" hangingPunct="1">
              <a:lnSpc>
                <a:spcPct val="80000"/>
              </a:lnSpc>
            </a:pPr>
            <a:r>
              <a:rPr lang="en-US" sz="1600" dirty="0"/>
              <a:t>D</a:t>
            </a:r>
            <a:r>
              <a:rPr lang="en-US" altLang="en-US" sz="1600" dirty="0"/>
              <a:t>’’</a:t>
            </a:r>
            <a:r>
              <a:rPr lang="en-US" sz="1600" dirty="0"/>
              <a:t> = {v</a:t>
            </a:r>
            <a:r>
              <a:rPr lang="en-US" sz="1600" baseline="-25000" dirty="0"/>
              <a:t>1</a:t>
            </a:r>
            <a:r>
              <a:rPr lang="en-US" sz="1600" dirty="0"/>
              <a:t>,v</a:t>
            </a:r>
            <a:r>
              <a:rPr lang="en-US" sz="1600" baseline="-25000" dirty="0"/>
              <a:t>2,</a:t>
            </a:r>
            <a:r>
              <a:rPr lang="en-US" sz="1600" dirty="0"/>
              <a:t> [v</a:t>
            </a:r>
            <a:r>
              <a:rPr lang="en-US" sz="1600" baseline="-25000" dirty="0"/>
              <a:t>1</a:t>
            </a:r>
            <a:r>
              <a:rPr lang="en-US" sz="1600" dirty="0"/>
              <a:t>,v</a:t>
            </a:r>
            <a:r>
              <a:rPr lang="en-US" sz="1600" baseline="-25000" dirty="0"/>
              <a:t>2</a:t>
            </a:r>
            <a:r>
              <a:rPr lang="en-US" sz="1600" dirty="0"/>
              <a:t>], [v</a:t>
            </a:r>
            <a:r>
              <a:rPr lang="en-US" sz="1600" baseline="-25000" dirty="0"/>
              <a:t>1</a:t>
            </a:r>
            <a:r>
              <a:rPr lang="en-US" sz="1600" dirty="0"/>
              <a:t>, [v</a:t>
            </a:r>
            <a:r>
              <a:rPr lang="en-US" sz="1600" baseline="-25000" dirty="0"/>
              <a:t>1</a:t>
            </a:r>
            <a:r>
              <a:rPr lang="en-US" sz="1600" dirty="0"/>
              <a:t>,v</a:t>
            </a:r>
            <a:r>
              <a:rPr lang="en-US" sz="1600" baseline="-25000" dirty="0"/>
              <a:t>2</a:t>
            </a:r>
            <a:r>
              <a:rPr lang="en-US" sz="1600" dirty="0"/>
              <a:t>]]}</a:t>
            </a:r>
          </a:p>
          <a:p>
            <a:pPr eaLnBrk="1" hangingPunct="1">
              <a:lnSpc>
                <a:spcPct val="80000"/>
              </a:lnSpc>
            </a:pPr>
            <a:endParaRPr lang="en-US" sz="1600" dirty="0"/>
          </a:p>
          <a:p>
            <a:pPr eaLnBrk="1" hangingPunct="1">
              <a:lnSpc>
                <a:spcPct val="80000"/>
              </a:lnSpc>
            </a:pPr>
            <a:r>
              <a:rPr lang="en-US" sz="1600" dirty="0"/>
              <a:t>If we reach a point where we </a:t>
            </a:r>
            <a:r>
              <a:rPr lang="en-US" sz="1600" dirty="0">
                <a:solidFill>
                  <a:schemeClr val="accent1"/>
                </a:solidFill>
              </a:rPr>
              <a:t>can</a:t>
            </a:r>
            <a:r>
              <a:rPr lang="en-US" altLang="en-US" sz="1600" dirty="0">
                <a:solidFill>
                  <a:schemeClr val="accent1"/>
                </a:solidFill>
              </a:rPr>
              <a:t>’</a:t>
            </a:r>
            <a:r>
              <a:rPr lang="en-US" sz="1600" dirty="0">
                <a:solidFill>
                  <a:schemeClr val="accent1"/>
                </a:solidFill>
              </a:rPr>
              <a:t>t add dimensions</a:t>
            </a:r>
            <a:r>
              <a:rPr lang="en-US" sz="1600" dirty="0"/>
              <a:t> – </a:t>
            </a:r>
            <a:r>
              <a:rPr lang="en-US" sz="1600" dirty="0">
                <a:solidFill>
                  <a:schemeClr val="accent1"/>
                </a:solidFill>
              </a:rPr>
              <a:t>YOU MEAN REACH THE FULL DIMENSION</a:t>
            </a:r>
            <a:r>
              <a:rPr lang="en-US" sz="1600" dirty="0"/>
              <a:t> by taking more Lie brackets, this is an </a:t>
            </a:r>
            <a:r>
              <a:rPr lang="en-US" sz="1600" i="1" dirty="0" err="1"/>
              <a:t>involutive</a:t>
            </a:r>
            <a:r>
              <a:rPr lang="en-US" sz="1600" i="1" dirty="0"/>
              <a:t> distribution</a:t>
            </a:r>
            <a:r>
              <a:rPr lang="en-US" sz="1600" dirty="0"/>
              <a:t>: it describes the full set of directions in which the system can move differentially. If a system</a:t>
            </a:r>
            <a:r>
              <a:rPr lang="en-US" altLang="en-US" sz="1600" dirty="0"/>
              <a:t>’</a:t>
            </a:r>
            <a:r>
              <a:rPr lang="en-US" sz="1600" dirty="0"/>
              <a:t>s </a:t>
            </a:r>
            <a:r>
              <a:rPr lang="en-US" sz="1600" dirty="0" err="1"/>
              <a:t>involutive</a:t>
            </a:r>
            <a:r>
              <a:rPr lang="en-US" sz="1600" dirty="0"/>
              <a:t> distribution spans the whole configuration space, then the system is said to be </a:t>
            </a:r>
            <a:r>
              <a:rPr lang="en-US" sz="1600" i="1" dirty="0"/>
              <a:t>controllable</a:t>
            </a:r>
            <a:r>
              <a:rPr lang="en-US" sz="1600" dirty="0"/>
              <a:t> – we have a set of inputs that can move the system in any direction. (Note that in general there will be more efficient/effective ways to move the system in non-primary directions, controllability is a proof of existence)</a:t>
            </a:r>
          </a:p>
        </p:txBody>
      </p:sp>
      <p:sp>
        <p:nvSpPr>
          <p:cNvPr id="17411" name="Title 1"/>
          <p:cNvSpPr>
            <a:spLocks noGrp="1"/>
          </p:cNvSpPr>
          <p:nvPr>
            <p:ph type="title"/>
          </p:nvPr>
        </p:nvSpPr>
        <p:spPr>
          <a:xfrm>
            <a:off x="-213360" y="274638"/>
            <a:ext cx="8229600" cy="1143000"/>
          </a:xfrm>
        </p:spPr>
        <p:txBody>
          <a:bodyPr/>
          <a:lstStyle/>
          <a:p>
            <a:pPr eaLnBrk="1" hangingPunct="1"/>
            <a:r>
              <a:rPr lang="en-US" dirty="0" smtClean="0">
                <a:ea typeface="MS PGothic" pitchFamily="34" charset="-128"/>
              </a:rPr>
              <a:t>Importance of Lie brackets</a:t>
            </a:r>
          </a:p>
        </p:txBody>
      </p:sp>
      <p:pic>
        <p:nvPicPr>
          <p:cNvPr id="17412"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8058" y="0"/>
            <a:ext cx="19843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147638" y="1768475"/>
            <a:ext cx="8832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lnSpc>
                <a:spcPct val="80000"/>
              </a:lnSpc>
            </a:pPr>
            <a:r>
              <a:rPr lang="en-US"/>
              <a:t>2. Relationship to gaits.</a:t>
            </a:r>
          </a:p>
        </p:txBody>
      </p:sp>
      <p:sp>
        <p:nvSpPr>
          <p:cNvPr id="18435" name="Title 1"/>
          <p:cNvSpPr>
            <a:spLocks noGrp="1"/>
          </p:cNvSpPr>
          <p:nvPr>
            <p:ph type="title"/>
          </p:nvPr>
        </p:nvSpPr>
        <p:spPr/>
        <p:txBody>
          <a:bodyPr/>
          <a:lstStyle/>
          <a:p>
            <a:pPr eaLnBrk="1" hangingPunct="1"/>
            <a:r>
              <a:rPr lang="en-US" smtClean="0">
                <a:ea typeface="MS PGothic" pitchFamily="34" charset="-128"/>
              </a:rPr>
              <a:t>Importance of Lie brackets</a:t>
            </a:r>
          </a:p>
        </p:txBody>
      </p:sp>
      <p:pic>
        <p:nvPicPr>
          <p:cNvPr id="18436" name="Picture 3" descr="latex-image-1.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1688" y="2427288"/>
            <a:ext cx="1165225"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descr="latex-image-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2427288"/>
            <a:ext cx="1149350"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Box 6"/>
          <p:cNvSpPr txBox="1">
            <a:spLocks noChangeArrowheads="1"/>
          </p:cNvSpPr>
          <p:nvPr/>
        </p:nvSpPr>
        <p:spPr bwMode="auto">
          <a:xfrm>
            <a:off x="4427538" y="2317750"/>
            <a:ext cx="41973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are associated with unit shape velocities,</a:t>
            </a:r>
          </a:p>
          <a:p>
            <a:pPr eaLnBrk="1" hangingPunct="1"/>
            <a:r>
              <a:rPr lang="en-US"/>
              <a:t>and so their Lie bracket corresponds to the motion produced by a differential oscillation in the shape space (i.e. a differential gait)</a:t>
            </a:r>
          </a:p>
        </p:txBody>
      </p:sp>
      <p:pic>
        <p:nvPicPr>
          <p:cNvPr id="18439" name="Picture 6" descr="latex-image-1.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6063" y="4994275"/>
            <a:ext cx="1827212"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2700000">
            <a:off x="4427538" y="4327525"/>
            <a:ext cx="20447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14" descr="latex-image-1.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56325" y="4256088"/>
            <a:ext cx="25828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15" descr="latex-image-1.pd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6325" y="5886450"/>
            <a:ext cx="23415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16" descr="latex-image-1.pd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108450" y="6029325"/>
            <a:ext cx="6334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17" descr="latex-image-1.pd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102100" y="4310063"/>
            <a:ext cx="6508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Text Box 13"/>
          <p:cNvSpPr txBox="1">
            <a:spLocks noChangeArrowheads="1"/>
          </p:cNvSpPr>
          <p:nvPr/>
        </p:nvSpPr>
        <p:spPr bwMode="auto">
          <a:xfrm>
            <a:off x="2697163" y="6446764"/>
            <a:ext cx="60420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defTabSz="914400" eaLnBrk="1" hangingPunct="1"/>
            <a:r>
              <a:rPr lang="en-US" dirty="0">
                <a:solidFill>
                  <a:schemeClr val="accent1"/>
                </a:solidFill>
              </a:rPr>
              <a:t>SHOULD WE RELATE TO DIFF DRIVE? WHAT ARE ALPHA 1 and 2</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smtClean="0">
                <a:ea typeface="MS PGothic" pitchFamily="34" charset="-128"/>
              </a:rPr>
              <a:t>Lie Bracket and Larger Motions</a:t>
            </a:r>
          </a:p>
        </p:txBody>
      </p:sp>
      <p:grpSp>
        <p:nvGrpSpPr>
          <p:cNvPr id="19459" name="Group 8"/>
          <p:cNvGrpSpPr>
            <a:grpSpLocks/>
          </p:cNvGrpSpPr>
          <p:nvPr/>
        </p:nvGrpSpPr>
        <p:grpSpPr bwMode="auto">
          <a:xfrm>
            <a:off x="5424488" y="1511300"/>
            <a:ext cx="3262312" cy="1684338"/>
            <a:chOff x="2044700" y="4026058"/>
            <a:chExt cx="5041900" cy="2603500"/>
          </a:xfrm>
        </p:grpSpPr>
        <p:pic>
          <p:nvPicPr>
            <p:cNvPr id="1946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4026058"/>
              <a:ext cx="50419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7791" y="4328138"/>
              <a:ext cx="20447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83091" y="4328138"/>
              <a:ext cx="204470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72191" y="4290038"/>
              <a:ext cx="7112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0" name="TextBox 7"/>
          <p:cNvSpPr txBox="1">
            <a:spLocks noChangeArrowheads="1"/>
          </p:cNvSpPr>
          <p:nvPr/>
        </p:nvSpPr>
        <p:spPr bwMode="auto">
          <a:xfrm>
            <a:off x="544513" y="1576388"/>
            <a:ext cx="470535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One of the nice things about thinking of Lie bracket motions as differential gaits is that it gives us intuition as to how the system will move over larger gaits: Two differential cycles are equivalent to their combined perimeter if the overlapping edges cancel out. </a:t>
            </a:r>
          </a:p>
          <a:p>
            <a:pPr eaLnBrk="1" hangingPunct="1"/>
            <a:endParaRPr lang="en-US"/>
          </a:p>
          <a:p>
            <a:pPr eaLnBrk="1" hangingPunct="1"/>
            <a:r>
              <a:rPr lang="en-US"/>
              <a:t>This gives us an area rule: over a larger gait, magnitude of average flow field is the area integral of the Lie bracket over the region enclosed by the gait –</a:t>
            </a:r>
            <a:r>
              <a:rPr lang="en-US">
                <a:solidFill>
                  <a:schemeClr val="accent1"/>
                </a:solidFill>
              </a:rPr>
              <a:t> I FEEL AREA COMES OUT OF NOWHERE? Why can we talk about area?</a:t>
            </a:r>
          </a:p>
        </p:txBody>
      </p:sp>
      <p:pic>
        <p:nvPicPr>
          <p:cNvPr id="19461"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24513" y="4487863"/>
            <a:ext cx="2790825"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Box 11"/>
          <p:cNvSpPr txBox="1">
            <a:spLocks noChangeArrowheads="1"/>
          </p:cNvSpPr>
          <p:nvPr/>
        </p:nvSpPr>
        <p:spPr bwMode="auto">
          <a:xfrm>
            <a:off x="5741988" y="5489575"/>
            <a:ext cx="31305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400"/>
              <a:t>Note that here there is a small-angle condition on this assumption, and we are also assuming that local connection is constant (and thus that input fields are left invariant) </a:t>
            </a:r>
            <a:r>
              <a:rPr lang="en-US" sz="1400">
                <a:solidFill>
                  <a:schemeClr val="tx2"/>
                </a:solidFill>
              </a:rPr>
              <a:t>– </a:t>
            </a:r>
            <a:r>
              <a:rPr lang="en-US" sz="1400">
                <a:solidFill>
                  <a:schemeClr val="accent1"/>
                </a:solidFill>
              </a:rPr>
              <a:t>EXPLAIN LOCAL CONNECTION IS CONSTANT</a:t>
            </a:r>
          </a:p>
        </p:txBody>
      </p:sp>
      <p:pic>
        <p:nvPicPr>
          <p:cNvPr id="19463"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68338" y="5800725"/>
            <a:ext cx="3351212"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TextBox 13"/>
          <p:cNvSpPr txBox="1">
            <a:spLocks noChangeArrowheads="1"/>
          </p:cNvSpPr>
          <p:nvPr/>
        </p:nvSpPr>
        <p:spPr bwMode="auto">
          <a:xfrm>
            <a:off x="747713" y="4848225"/>
            <a:ext cx="34020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This rule is consistent with the Lie bracket as a </a:t>
            </a:r>
            <a:r>
              <a:rPr lang="en-US" i="1"/>
              <a:t>bilinear operator</a:t>
            </a:r>
            <a:r>
              <a:rPr lang="en-US"/>
              <a:t> – it scales linearly with </a:t>
            </a:r>
            <a:r>
              <a:rPr lang="en-US" i="1"/>
              <a:t>u </a:t>
            </a:r>
            <a:r>
              <a:rPr lang="en-US"/>
              <a:t> and </a:t>
            </a:r>
            <a:r>
              <a:rPr lang="en-US" i="1"/>
              <a:t>v.</a:t>
            </a:r>
            <a:endParaRPr lang="en-US"/>
          </a:p>
        </p:txBody>
      </p:sp>
      <p:sp>
        <p:nvSpPr>
          <p:cNvPr id="19465" name="TextBox 14"/>
          <p:cNvSpPr txBox="1">
            <a:spLocks noChangeArrowheads="1"/>
          </p:cNvSpPr>
          <p:nvPr/>
        </p:nvSpPr>
        <p:spPr bwMode="auto">
          <a:xfrm>
            <a:off x="5424488" y="3724275"/>
            <a:ext cx="344805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400"/>
              <a:t>Example: Increasing forward translation and rotation each linearly increases the lateral translation</a:t>
            </a:r>
          </a:p>
        </p:txBody>
      </p:sp>
      <p:sp>
        <p:nvSpPr>
          <p:cNvPr id="16" name="Rectangle 15"/>
          <p:cNvSpPr/>
          <p:nvPr/>
        </p:nvSpPr>
        <p:spPr>
          <a:xfrm>
            <a:off x="5249863" y="3424238"/>
            <a:ext cx="3787775" cy="3392487"/>
          </a:xfrm>
          <a:prstGeom prst="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19467" name="Text Box 15"/>
          <p:cNvSpPr txBox="1">
            <a:spLocks noChangeArrowheads="1"/>
          </p:cNvSpPr>
          <p:nvPr/>
        </p:nvSpPr>
        <p:spPr bwMode="auto">
          <a:xfrm>
            <a:off x="5157788" y="1250950"/>
            <a:ext cx="3876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defTabSz="914400" eaLnBrk="1" hangingPunct="1"/>
            <a:r>
              <a:rPr lang="en-US">
                <a:solidFill>
                  <a:schemeClr val="accent1"/>
                </a:solidFill>
              </a:rPr>
              <a:t>We switched from u’s and v’s to alpha’s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smtClean="0">
                <a:ea typeface="MS PGothic" pitchFamily="34" charset="-128"/>
              </a:rPr>
              <a:t>Lie Brackets and Exponential Maps</a:t>
            </a:r>
          </a:p>
        </p:txBody>
      </p:sp>
      <p:sp>
        <p:nvSpPr>
          <p:cNvPr id="20483" name="TextBox 3"/>
          <p:cNvSpPr txBox="1">
            <a:spLocks noChangeArrowheads="1"/>
          </p:cNvSpPr>
          <p:nvPr/>
        </p:nvSpPr>
        <p:spPr bwMode="auto">
          <a:xfrm>
            <a:off x="612775" y="1724025"/>
            <a:ext cx="79835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Lie bracket gives us average velocity of the system: moving for dt along each of </a:t>
            </a:r>
            <a:r>
              <a:rPr lang="en-US" i="1"/>
              <a:t>u, v</a:t>
            </a:r>
            <a:r>
              <a:rPr lang="en-US"/>
              <a:t>, </a:t>
            </a:r>
            <a:r>
              <a:rPr lang="en-US" i="1"/>
              <a:t>-u</a:t>
            </a:r>
            <a:r>
              <a:rPr lang="en-US"/>
              <a:t>, and </a:t>
            </a:r>
            <a:r>
              <a:rPr lang="en-US" i="1"/>
              <a:t>-v</a:t>
            </a:r>
            <a:r>
              <a:rPr lang="en-US"/>
              <a:t> is equivalent to moving for dt along [u,v]. (note that the total </a:t>
            </a:r>
            <a:r>
              <a:rPr lang="en-US" altLang="en-US"/>
              <a:t>“</a:t>
            </a:r>
            <a:r>
              <a:rPr lang="en-US"/>
              <a:t>time</a:t>
            </a:r>
            <a:r>
              <a:rPr lang="en-US" altLang="en-US"/>
              <a:t>”</a:t>
            </a:r>
            <a:r>
              <a:rPr lang="en-US"/>
              <a:t> in the cycle is different from the </a:t>
            </a:r>
            <a:r>
              <a:rPr lang="en-US" altLang="en-US"/>
              <a:t>“</a:t>
            </a:r>
            <a:r>
              <a:rPr lang="en-US"/>
              <a:t>flow time</a:t>
            </a:r>
            <a:r>
              <a:rPr lang="en-US" altLang="en-US"/>
              <a:t>”</a:t>
            </a:r>
            <a:r>
              <a:rPr lang="en-US"/>
              <a:t> along the Lie bracket field).</a:t>
            </a:r>
          </a:p>
        </p:txBody>
      </p:sp>
      <p:pic>
        <p:nvPicPr>
          <p:cNvPr id="2048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4098290"/>
            <a:ext cx="278923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5"/>
          <p:cNvSpPr txBox="1">
            <a:spLocks noChangeArrowheads="1"/>
          </p:cNvSpPr>
          <p:nvPr/>
        </p:nvSpPr>
        <p:spPr bwMode="auto">
          <a:xfrm>
            <a:off x="612775" y="2730501"/>
            <a:ext cx="61785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dirty="0"/>
              <a:t>To get the </a:t>
            </a:r>
            <a:r>
              <a:rPr lang="en-US" i="1" dirty="0"/>
              <a:t>displacement </a:t>
            </a:r>
            <a:r>
              <a:rPr lang="en-US" dirty="0"/>
              <a:t>over the cycle, we can </a:t>
            </a:r>
            <a:r>
              <a:rPr lang="en-US" dirty="0" err="1"/>
              <a:t>exponentiate</a:t>
            </a:r>
            <a:r>
              <a:rPr lang="en-US" dirty="0"/>
              <a:t> this velocity: </a:t>
            </a:r>
            <a:r>
              <a:rPr lang="en-US" dirty="0">
                <a:solidFill>
                  <a:schemeClr val="accent1"/>
                </a:solidFill>
              </a:rPr>
              <a:t>CAN YOU REMIND ME AGAIN WHEN THE EXPONENTIAL IS RELATED TO A GROUP OPERATOR; IS THIS TRUE FOR ALL LIE GROUPS, IE IS THE DEFINING FEATUER OF LIE GROUPS</a:t>
            </a:r>
          </a:p>
        </p:txBody>
      </p:sp>
      <p:pic>
        <p:nvPicPr>
          <p:cNvPr id="20486" name="Picture 6" descr="latex-image-1.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5688" y="4098290"/>
            <a:ext cx="2855912"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Box 7"/>
          <p:cNvSpPr txBox="1">
            <a:spLocks noChangeArrowheads="1"/>
          </p:cNvSpPr>
          <p:nvPr/>
        </p:nvSpPr>
        <p:spPr bwMode="auto">
          <a:xfrm>
            <a:off x="612775" y="5039678"/>
            <a:ext cx="46942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dirty="0"/>
              <a:t>Here, [</a:t>
            </a:r>
            <a:r>
              <a:rPr lang="en-US" i="1" dirty="0" err="1"/>
              <a:t>u,v</a:t>
            </a:r>
            <a:r>
              <a:rPr lang="en-US" dirty="0"/>
              <a:t>]</a:t>
            </a:r>
            <a:r>
              <a:rPr lang="en-US" i="1" dirty="0" err="1"/>
              <a:t>dt</a:t>
            </a:r>
            <a:r>
              <a:rPr lang="en-US" dirty="0"/>
              <a:t> gives the </a:t>
            </a:r>
            <a:r>
              <a:rPr lang="en-US" i="1" dirty="0"/>
              <a:t>exponential coordinates</a:t>
            </a:r>
            <a:r>
              <a:rPr lang="en-US" dirty="0"/>
              <a:t> of the net displacement, In the future, we will denote such exponential coordinates as </a:t>
            </a:r>
            <a:r>
              <a:rPr lang="en-US" i="1" dirty="0"/>
              <a:t>z</a:t>
            </a:r>
            <a:r>
              <a:rPr lang="en-US" dirty="0"/>
              <a:t>.</a:t>
            </a:r>
          </a:p>
        </p:txBody>
      </p:sp>
      <p:sp>
        <p:nvSpPr>
          <p:cNvPr id="20488" name="TextBox 8"/>
          <p:cNvSpPr txBox="1">
            <a:spLocks noChangeArrowheads="1"/>
          </p:cNvSpPr>
          <p:nvPr/>
        </p:nvSpPr>
        <p:spPr bwMode="auto">
          <a:xfrm>
            <a:off x="1055688" y="6169025"/>
            <a:ext cx="739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Also note that if we scale </a:t>
            </a:r>
            <a:r>
              <a:rPr lang="en-US" i="1"/>
              <a:t>u</a:t>
            </a:r>
            <a:r>
              <a:rPr lang="en-US"/>
              <a:t> or </a:t>
            </a:r>
            <a:r>
              <a:rPr lang="en-US" i="1"/>
              <a:t>v</a:t>
            </a:r>
            <a:r>
              <a:rPr lang="en-US"/>
              <a:t>, we proportionally increase the displacement</a:t>
            </a:r>
          </a:p>
        </p:txBody>
      </p:sp>
      <p:sp>
        <p:nvSpPr>
          <p:cNvPr id="20489" name="TextBox 9"/>
          <p:cNvSpPr txBox="1">
            <a:spLocks noChangeArrowheads="1"/>
          </p:cNvSpPr>
          <p:nvPr/>
        </p:nvSpPr>
        <p:spPr bwMode="auto">
          <a:xfrm>
            <a:off x="1055688" y="4541203"/>
            <a:ext cx="3219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200"/>
              <a:t>Note: still making small angle approximations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9"/>
          <p:cNvGrpSpPr>
            <a:grpSpLocks/>
          </p:cNvGrpSpPr>
          <p:nvPr/>
        </p:nvGrpSpPr>
        <p:grpSpPr bwMode="auto">
          <a:xfrm>
            <a:off x="4757738" y="3121025"/>
            <a:ext cx="4046537" cy="1828800"/>
            <a:chOff x="3896633" y="3487356"/>
            <a:chExt cx="4907280" cy="2217483"/>
          </a:xfrm>
        </p:grpSpPr>
        <p:pic>
          <p:nvPicPr>
            <p:cNvPr id="2152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96633" y="3487356"/>
              <a:ext cx="4907280" cy="173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7421" y="5341654"/>
              <a:ext cx="3253740" cy="363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507"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9063" y="1817688"/>
            <a:ext cx="2670175"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Box 7"/>
          <p:cNvSpPr txBox="1">
            <a:spLocks noChangeArrowheads="1"/>
          </p:cNvSpPr>
          <p:nvPr/>
        </p:nvSpPr>
        <p:spPr bwMode="auto">
          <a:xfrm>
            <a:off x="1362075" y="752475"/>
            <a:ext cx="28384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800"/>
              <a:t>Nonconservativity</a:t>
            </a:r>
          </a:p>
        </p:txBody>
      </p:sp>
      <p:sp>
        <p:nvSpPr>
          <p:cNvPr id="21509" name="TextBox 8"/>
          <p:cNvSpPr txBox="1">
            <a:spLocks noChangeArrowheads="1"/>
          </p:cNvSpPr>
          <p:nvPr/>
        </p:nvSpPr>
        <p:spPr bwMode="auto">
          <a:xfrm>
            <a:off x="5354638" y="803275"/>
            <a:ext cx="28384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800"/>
              <a:t>Noncommutatvity</a:t>
            </a:r>
          </a:p>
        </p:txBody>
      </p:sp>
      <p:pic>
        <p:nvPicPr>
          <p:cNvPr id="21510"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67275" y="5048250"/>
            <a:ext cx="41449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1" descr="floatthetavecexample.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1925" y="2949575"/>
            <a:ext cx="1844675"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12" name="Group 18"/>
          <p:cNvGrpSpPr>
            <a:grpSpLocks/>
          </p:cNvGrpSpPr>
          <p:nvPr/>
        </p:nvGrpSpPr>
        <p:grpSpPr bwMode="auto">
          <a:xfrm>
            <a:off x="2035175" y="2709863"/>
            <a:ext cx="2162175" cy="2089150"/>
            <a:chOff x="120445" y="1634291"/>
            <a:chExt cx="4197556" cy="4055309"/>
          </a:xfrm>
        </p:grpSpPr>
        <p:grpSp>
          <p:nvGrpSpPr>
            <p:cNvPr id="21518" name="Group 12"/>
            <p:cNvGrpSpPr>
              <a:grpSpLocks/>
            </p:cNvGrpSpPr>
            <p:nvPr/>
          </p:nvGrpSpPr>
          <p:grpSpPr bwMode="auto">
            <a:xfrm>
              <a:off x="120445" y="1898474"/>
              <a:ext cx="4197556" cy="3791126"/>
              <a:chOff x="774700" y="2499360"/>
              <a:chExt cx="4825911" cy="4358640"/>
            </a:xfrm>
          </p:grpSpPr>
          <p:pic>
            <p:nvPicPr>
              <p:cNvPr id="21521"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4700" y="2499360"/>
                <a:ext cx="4825911" cy="43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2" name="TextBox 14"/>
              <p:cNvSpPr txBox="1">
                <a:spLocks noChangeArrowheads="1"/>
              </p:cNvSpPr>
              <p:nvPr/>
            </p:nvSpPr>
            <p:spPr bwMode="auto">
              <a:xfrm>
                <a:off x="3257379" y="3095395"/>
                <a:ext cx="958330" cy="185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4800"/>
                  <a:t>–</a:t>
                </a:r>
              </a:p>
            </p:txBody>
          </p:sp>
          <p:sp>
            <p:nvSpPr>
              <p:cNvPr id="21523" name="TextBox 15"/>
              <p:cNvSpPr txBox="1">
                <a:spLocks noChangeArrowheads="1"/>
              </p:cNvSpPr>
              <p:nvPr/>
            </p:nvSpPr>
            <p:spPr bwMode="auto">
              <a:xfrm>
                <a:off x="2053053" y="3991674"/>
                <a:ext cx="756879" cy="185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4800"/>
                  <a:t>+</a:t>
                </a:r>
              </a:p>
            </p:txBody>
          </p:sp>
        </p:grpSp>
        <p:sp>
          <p:nvSpPr>
            <p:cNvPr id="21519" name="TextBox 16"/>
            <p:cNvSpPr txBox="1">
              <a:spLocks noChangeArrowheads="1"/>
            </p:cNvSpPr>
            <p:nvPr/>
          </p:nvSpPr>
          <p:spPr bwMode="auto">
            <a:xfrm>
              <a:off x="1420883" y="1661311"/>
              <a:ext cx="958518" cy="51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400"/>
                <a:t>curl </a:t>
              </a:r>
            </a:p>
          </p:txBody>
        </p:sp>
        <p:pic>
          <p:nvPicPr>
            <p:cNvPr id="21520" name="Picture 5"/>
            <p:cNvPicPr>
              <a:picLocks noChangeAspect="1"/>
            </p:cNvPicPr>
            <p:nvPr/>
          </p:nvPicPr>
          <p:blipFill>
            <a:blip r:embed="rId8">
              <a:extLst>
                <a:ext uri="{28A0092B-C50C-407E-A947-70E740481C1C}">
                  <a14:useLocalDpi xmlns:a14="http://schemas.microsoft.com/office/drawing/2010/main" val="0"/>
                </a:ext>
              </a:extLst>
            </a:blip>
            <a:srcRect l="88600"/>
            <a:stretch>
              <a:fillRect/>
            </a:stretch>
          </p:blipFill>
          <p:spPr bwMode="auto">
            <a:xfrm>
              <a:off x="1969578" y="1634291"/>
              <a:ext cx="911477" cy="592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513" name="Picture 5"/>
          <p:cNvPicPr>
            <a:picLocks noChangeAspect="1"/>
          </p:cNvPicPr>
          <p:nvPr/>
        </p:nvPicPr>
        <p:blipFill>
          <a:blip r:embed="rId8">
            <a:extLst>
              <a:ext uri="{28A0092B-C50C-407E-A947-70E740481C1C}">
                <a14:useLocalDpi xmlns:a14="http://schemas.microsoft.com/office/drawing/2010/main" val="0"/>
              </a:ext>
            </a:extLst>
          </a:blip>
          <a:srcRect l="88600"/>
          <a:stretch>
            <a:fillRect/>
          </a:stretch>
        </p:blipFill>
        <p:spPr bwMode="auto">
          <a:xfrm>
            <a:off x="1004888" y="2643188"/>
            <a:ext cx="4699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2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44563" y="4799013"/>
            <a:ext cx="2254250" cy="76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5" name="TextBox 21"/>
          <p:cNvSpPr txBox="1">
            <a:spLocks noChangeArrowheads="1"/>
          </p:cNvSpPr>
          <p:nvPr/>
        </p:nvSpPr>
        <p:spPr bwMode="auto">
          <a:xfrm>
            <a:off x="487363" y="5984875"/>
            <a:ext cx="81899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Curl and Lie bracket look very similar. Up next, we combine them into a single concept</a:t>
            </a:r>
          </a:p>
        </p:txBody>
      </p:sp>
      <p:pic>
        <p:nvPicPr>
          <p:cNvPr id="21516" name="Picture 22" descr="00031.png"/>
          <p:cNvPicPr>
            <a:picLocks noChangeAspect="1"/>
          </p:cNvPicPr>
          <p:nvPr/>
        </p:nvPicPr>
        <p:blipFill>
          <a:blip r:embed="rId10">
            <a:extLst>
              <a:ext uri="{28A0092B-C50C-407E-A947-70E740481C1C}">
                <a14:useLocalDpi xmlns:a14="http://schemas.microsoft.com/office/drawing/2010/main" val="0"/>
              </a:ext>
            </a:extLst>
          </a:blip>
          <a:srcRect l="20726" t="18535" r="20435" b="18781"/>
          <a:stretch>
            <a:fillRect/>
          </a:stretch>
        </p:blipFill>
        <p:spPr bwMode="auto">
          <a:xfrm>
            <a:off x="812800" y="1366838"/>
            <a:ext cx="1468438"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7" name="Picture 23" descr="00180.png"/>
          <p:cNvPicPr>
            <a:picLocks noChangeAspect="1"/>
          </p:cNvPicPr>
          <p:nvPr/>
        </p:nvPicPr>
        <p:blipFill>
          <a:blip r:embed="rId11">
            <a:extLst>
              <a:ext uri="{28A0092B-C50C-407E-A947-70E740481C1C}">
                <a14:useLocalDpi xmlns:a14="http://schemas.microsoft.com/office/drawing/2010/main" val="0"/>
              </a:ext>
            </a:extLst>
          </a:blip>
          <a:srcRect l="16669" t="24908" r="25256" b="25922"/>
          <a:stretch>
            <a:fillRect/>
          </a:stretch>
        </p:blipFill>
        <p:spPr bwMode="auto">
          <a:xfrm>
            <a:off x="2606675" y="1444625"/>
            <a:ext cx="151447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13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smtClean="0">
                <a:ea typeface="MS PGothic" pitchFamily="34" charset="-128"/>
              </a:rPr>
              <a:t>Motion Planning</a:t>
            </a:r>
          </a:p>
        </p:txBody>
      </p:sp>
      <p:sp>
        <p:nvSpPr>
          <p:cNvPr id="3" name="Content Placeholder 2"/>
          <p:cNvSpPr>
            <a:spLocks noGrp="1"/>
          </p:cNvSpPr>
          <p:nvPr>
            <p:ph idx="1"/>
          </p:nvPr>
        </p:nvSpPr>
        <p:spPr>
          <a:xfrm>
            <a:off x="457200" y="2420939"/>
            <a:ext cx="8229600" cy="2062162"/>
          </a:xfrm>
        </p:spPr>
        <p:txBody>
          <a:bodyPr rtlCol="0">
            <a:normAutofit lnSpcReduction="10000"/>
          </a:bodyPr>
          <a:lstStyle/>
          <a:p>
            <a:pPr marL="0" indent="0" eaLnBrk="1" fontAlgn="auto" hangingPunct="1">
              <a:spcAft>
                <a:spcPts val="0"/>
              </a:spcAft>
              <a:buFont typeface="Arial"/>
              <a:buNone/>
              <a:defRPr/>
            </a:pPr>
            <a:r>
              <a:rPr lang="en-US" sz="2400" dirty="0" smtClean="0">
                <a:ea typeface="+mn-ea"/>
                <a:cs typeface="+mn-cs"/>
              </a:rPr>
              <a:t>Given the local connection, could we just define a path through the world, and then use</a:t>
            </a:r>
          </a:p>
          <a:p>
            <a:pPr eaLnBrk="1" fontAlgn="auto" hangingPunct="1">
              <a:spcAft>
                <a:spcPts val="0"/>
              </a:spcAft>
              <a:buFont typeface="Arial"/>
              <a:buChar char="•"/>
              <a:defRPr/>
            </a:pPr>
            <a:endParaRPr lang="en-US" dirty="0" smtClean="0">
              <a:ea typeface="+mn-ea"/>
              <a:cs typeface="+mn-cs"/>
            </a:endParaRPr>
          </a:p>
          <a:p>
            <a:pPr marL="0" indent="0" eaLnBrk="1" fontAlgn="auto" hangingPunct="1">
              <a:spcAft>
                <a:spcPts val="0"/>
              </a:spcAft>
              <a:buFont typeface="Arial"/>
              <a:buNone/>
              <a:defRPr/>
            </a:pPr>
            <a:endParaRPr lang="en-US" sz="1800" dirty="0" smtClean="0">
              <a:ea typeface="+mn-ea"/>
              <a:cs typeface="+mn-cs"/>
            </a:endParaRPr>
          </a:p>
          <a:p>
            <a:pPr marL="0" indent="0" eaLnBrk="1" fontAlgn="auto" hangingPunct="1">
              <a:spcAft>
                <a:spcPts val="0"/>
              </a:spcAft>
              <a:buFont typeface="Arial"/>
              <a:buNone/>
              <a:defRPr/>
            </a:pPr>
            <a:r>
              <a:rPr lang="en-US" sz="1800" dirty="0" smtClean="0">
                <a:ea typeface="+mn-ea"/>
                <a:cs typeface="+mn-cs"/>
              </a:rPr>
              <a:t>(</a:t>
            </a:r>
            <a:r>
              <a:rPr lang="en-US" sz="1800" dirty="0" smtClean="0">
                <a:ea typeface="+mn-ea"/>
                <a:cs typeface="+mn-cs"/>
              </a:rPr>
              <a:t>inverse kinematics with a matrix </a:t>
            </a:r>
            <a:r>
              <a:rPr lang="en-US" sz="1800" dirty="0" err="1" smtClean="0">
                <a:ea typeface="+mn-ea"/>
                <a:cs typeface="+mn-cs"/>
              </a:rPr>
              <a:t>pseudoinverse</a:t>
            </a:r>
            <a:r>
              <a:rPr lang="en-US" sz="1800" dirty="0" smtClean="0">
                <a:ea typeface="+mn-ea"/>
                <a:cs typeface="+mn-cs"/>
              </a:rPr>
              <a:t>) to determine the shape trajectories?</a:t>
            </a:r>
          </a:p>
        </p:txBody>
      </p:sp>
      <p:pic>
        <p:nvPicPr>
          <p:cNvPr id="4100" name="Picture 3" descr="latex-image-1.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1950" y="3411538"/>
            <a:ext cx="24892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4483101"/>
            <a:ext cx="5683250"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207" y="1417636"/>
            <a:ext cx="6066836" cy="1003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smtClean="0">
                <a:ea typeface="MS PGothic" pitchFamily="34" charset="-128"/>
              </a:rPr>
              <a:t>Combining Nonconservativity and Noncommutativity</a:t>
            </a:r>
          </a:p>
        </p:txBody>
      </p:sp>
      <p:pic>
        <p:nvPicPr>
          <p:cNvPr id="2253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7563" y="1417638"/>
            <a:ext cx="5662612" cy="361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4725" y="4941888"/>
            <a:ext cx="2832100"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0014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8750" y="4762500"/>
            <a:ext cx="5545138"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6"/>
          <p:cNvSpPr txBox="1">
            <a:spLocks noChangeArrowheads="1"/>
          </p:cNvSpPr>
          <p:nvPr/>
        </p:nvSpPr>
        <p:spPr bwMode="auto">
          <a:xfrm>
            <a:off x="158750" y="1927225"/>
            <a:ext cx="3198813"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Example: Kinematic snake combines both effects – curl of the connection vector field means the system moves forward more than backward, noncommutativity means it also moves laterally</a:t>
            </a:r>
          </a:p>
        </p:txBody>
      </p:sp>
    </p:spTree>
    <p:extLst>
      <p:ext uri="{BB962C8B-B14F-4D97-AF65-F5344CB8AC3E}">
        <p14:creationId xmlns:p14="http://schemas.microsoft.com/office/powerpoint/2010/main" val="36290926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smtClean="0"/>
              <a:t>Nonconservativity</a:t>
            </a:r>
            <a:r>
              <a:rPr lang="en-US" sz="3600" dirty="0" smtClean="0"/>
              <a:t> + </a:t>
            </a:r>
            <a:r>
              <a:rPr lang="en-US" sz="3600" dirty="0" err="1" smtClean="0"/>
              <a:t>Noncomunitativity</a:t>
            </a:r>
            <a:endParaRPr lang="en-US" sz="3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38" y="1341437"/>
            <a:ext cx="7497762" cy="500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73503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and with</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7" y="1866900"/>
            <a:ext cx="7957911" cy="294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93581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step back</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499" y="1608138"/>
            <a:ext cx="2933699" cy="99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99" y="2901950"/>
            <a:ext cx="3417661"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23439"/>
          <a:stretch/>
        </p:blipFill>
        <p:spPr bwMode="auto">
          <a:xfrm>
            <a:off x="5238251" y="2006599"/>
            <a:ext cx="2746414" cy="406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251" y="1522413"/>
            <a:ext cx="1443277" cy="38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010" y="3868738"/>
            <a:ext cx="4904675"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1458" y="3868738"/>
            <a:ext cx="682062" cy="263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r="43098"/>
          <a:stretch/>
        </p:blipFill>
        <p:spPr bwMode="auto">
          <a:xfrm>
            <a:off x="6611458" y="4137025"/>
            <a:ext cx="2189642"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l="50000"/>
          <a:stretch/>
        </p:blipFill>
        <p:spPr bwMode="auto">
          <a:xfrm>
            <a:off x="6611458" y="4398963"/>
            <a:ext cx="1924050"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flipH="1">
            <a:off x="457200" y="3868738"/>
            <a:ext cx="508000" cy="727075"/>
          </a:xfrm>
          <a:prstGeom prst="line">
            <a:avLst/>
          </a:prstGeom>
        </p:spPr>
        <p:style>
          <a:lnRef idx="2">
            <a:schemeClr val="accent1"/>
          </a:lnRef>
          <a:fillRef idx="0">
            <a:schemeClr val="accent1"/>
          </a:fillRef>
          <a:effectRef idx="1">
            <a:schemeClr val="accent1"/>
          </a:effectRef>
          <a:fontRef idx="minor">
            <a:schemeClr val="tx1"/>
          </a:fontRef>
        </p:style>
      </p:cxnSp>
      <p:pic>
        <p:nvPicPr>
          <p:cNvPr id="30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199" y="5054600"/>
            <a:ext cx="4954191"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8740" y="4911724"/>
            <a:ext cx="286607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942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8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 just an approximation</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3" y="1828800"/>
            <a:ext cx="5971117"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900" y="1644650"/>
            <a:ext cx="274574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375" y="2962276"/>
            <a:ext cx="2600608" cy="504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313" y="4065588"/>
            <a:ext cx="7460646" cy="76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8734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smtClean="0"/>
              <a:t>What does this series mean?</a:t>
            </a:r>
          </a:p>
        </p:txBody>
      </p:sp>
      <p:pic>
        <p:nvPicPr>
          <p:cNvPr id="38914" name="Picture 2"/>
          <p:cNvPicPr>
            <a:picLocks noChangeAspect="1" noChangeArrowheads="1"/>
          </p:cNvPicPr>
          <p:nvPr/>
        </p:nvPicPr>
        <p:blipFill>
          <a:blip r:embed="rId3"/>
          <a:srcRect/>
          <a:stretch>
            <a:fillRect/>
          </a:stretch>
        </p:blipFill>
        <p:spPr bwMode="auto">
          <a:xfrm>
            <a:off x="1101725" y="1828800"/>
            <a:ext cx="6934200" cy="1468438"/>
          </a:xfrm>
          <a:prstGeom prst="rect">
            <a:avLst/>
          </a:prstGeom>
          <a:noFill/>
          <a:ln w="9525">
            <a:noFill/>
            <a:miter lim="800000"/>
            <a:headEnd/>
            <a:tailEnd/>
          </a:ln>
        </p:spPr>
      </p:pic>
      <p:pic>
        <p:nvPicPr>
          <p:cNvPr id="38915" name="Picture 16"/>
          <p:cNvPicPr>
            <a:picLocks noChangeAspect="1"/>
          </p:cNvPicPr>
          <p:nvPr/>
        </p:nvPicPr>
        <p:blipFill>
          <a:blip r:embed="rId4"/>
          <a:srcRect l="16029" r="7707"/>
          <a:stretch>
            <a:fillRect/>
          </a:stretch>
        </p:blipFill>
        <p:spPr bwMode="auto">
          <a:xfrm>
            <a:off x="1524000" y="3886200"/>
            <a:ext cx="6842125" cy="2876550"/>
          </a:xfrm>
          <a:prstGeom prst="rect">
            <a:avLst/>
          </a:prstGeom>
          <a:noFill/>
          <a:ln w="9525">
            <a:noFill/>
            <a:miter lim="800000"/>
            <a:headEnd/>
            <a:tailEnd/>
          </a:ln>
        </p:spPr>
      </p:pic>
    </p:spTree>
    <p:extLst>
      <p:ext uri="{BB962C8B-B14F-4D97-AF65-F5344CB8AC3E}">
        <p14:creationId xmlns:p14="http://schemas.microsoft.com/office/powerpoint/2010/main" val="35552403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smtClean="0"/>
              <a:t>What does this series mean?</a:t>
            </a:r>
          </a:p>
        </p:txBody>
      </p:sp>
      <p:pic>
        <p:nvPicPr>
          <p:cNvPr id="40962" name="Picture 2"/>
          <p:cNvPicPr>
            <a:picLocks noChangeAspect="1" noChangeArrowheads="1"/>
          </p:cNvPicPr>
          <p:nvPr/>
        </p:nvPicPr>
        <p:blipFill>
          <a:blip r:embed="rId3"/>
          <a:srcRect/>
          <a:stretch>
            <a:fillRect/>
          </a:stretch>
        </p:blipFill>
        <p:spPr bwMode="auto">
          <a:xfrm>
            <a:off x="1101725" y="1828800"/>
            <a:ext cx="6934200" cy="1468438"/>
          </a:xfrm>
          <a:prstGeom prst="rect">
            <a:avLst/>
          </a:prstGeom>
          <a:noFill/>
          <a:ln w="9525">
            <a:noFill/>
            <a:miter lim="800000"/>
            <a:headEnd/>
            <a:tailEnd/>
          </a:ln>
        </p:spPr>
      </p:pic>
      <p:pic>
        <p:nvPicPr>
          <p:cNvPr id="40963" name="Picture 18"/>
          <p:cNvPicPr>
            <a:picLocks noChangeAspect="1"/>
          </p:cNvPicPr>
          <p:nvPr/>
        </p:nvPicPr>
        <p:blipFill>
          <a:blip r:embed="rId4"/>
          <a:srcRect l="16029" r="7877"/>
          <a:stretch>
            <a:fillRect/>
          </a:stretch>
        </p:blipFill>
        <p:spPr bwMode="auto">
          <a:xfrm>
            <a:off x="1524000" y="3886200"/>
            <a:ext cx="6827838" cy="2876550"/>
          </a:xfrm>
          <a:prstGeom prst="rect">
            <a:avLst/>
          </a:prstGeom>
          <a:noFill/>
          <a:ln w="9525">
            <a:noFill/>
            <a:miter lim="800000"/>
            <a:headEnd/>
            <a:tailEnd/>
          </a:ln>
        </p:spPr>
      </p:pic>
    </p:spTree>
    <p:extLst>
      <p:ext uri="{BB962C8B-B14F-4D97-AF65-F5344CB8AC3E}">
        <p14:creationId xmlns:p14="http://schemas.microsoft.com/office/powerpoint/2010/main" val="12007124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smtClean="0"/>
              <a:t>What does this series mean?</a:t>
            </a:r>
          </a:p>
        </p:txBody>
      </p:sp>
      <p:pic>
        <p:nvPicPr>
          <p:cNvPr id="43010" name="Picture 2"/>
          <p:cNvPicPr>
            <a:picLocks noChangeAspect="1" noChangeArrowheads="1"/>
          </p:cNvPicPr>
          <p:nvPr/>
        </p:nvPicPr>
        <p:blipFill>
          <a:blip r:embed="rId3"/>
          <a:srcRect/>
          <a:stretch>
            <a:fillRect/>
          </a:stretch>
        </p:blipFill>
        <p:spPr bwMode="auto">
          <a:xfrm>
            <a:off x="1101725" y="1828800"/>
            <a:ext cx="6934200" cy="1468438"/>
          </a:xfrm>
          <a:prstGeom prst="rect">
            <a:avLst/>
          </a:prstGeom>
          <a:noFill/>
          <a:ln w="9525">
            <a:noFill/>
            <a:miter lim="800000"/>
            <a:headEnd/>
            <a:tailEnd/>
          </a:ln>
        </p:spPr>
      </p:pic>
      <p:pic>
        <p:nvPicPr>
          <p:cNvPr id="43011" name="Picture 1"/>
          <p:cNvPicPr>
            <a:picLocks noChangeAspect="1"/>
          </p:cNvPicPr>
          <p:nvPr/>
        </p:nvPicPr>
        <p:blipFill>
          <a:blip r:embed="rId4"/>
          <a:srcRect l="16029" r="7707"/>
          <a:stretch>
            <a:fillRect/>
          </a:stretch>
        </p:blipFill>
        <p:spPr bwMode="auto">
          <a:xfrm>
            <a:off x="1524000" y="3886200"/>
            <a:ext cx="6842125" cy="2876550"/>
          </a:xfrm>
          <a:prstGeom prst="rect">
            <a:avLst/>
          </a:prstGeom>
          <a:noFill/>
          <a:ln w="9525">
            <a:noFill/>
            <a:miter lim="800000"/>
            <a:headEnd/>
            <a:tailEnd/>
          </a:ln>
        </p:spPr>
      </p:pic>
    </p:spTree>
    <p:extLst>
      <p:ext uri="{BB962C8B-B14F-4D97-AF65-F5344CB8AC3E}">
        <p14:creationId xmlns:p14="http://schemas.microsoft.com/office/powerpoint/2010/main" val="82515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smtClean="0"/>
              <a:t>What does this series mean?</a:t>
            </a:r>
          </a:p>
        </p:txBody>
      </p:sp>
      <p:pic>
        <p:nvPicPr>
          <p:cNvPr id="45058" name="Picture 2"/>
          <p:cNvPicPr>
            <a:picLocks noChangeAspect="1" noChangeArrowheads="1"/>
          </p:cNvPicPr>
          <p:nvPr/>
        </p:nvPicPr>
        <p:blipFill>
          <a:blip r:embed="rId3"/>
          <a:srcRect/>
          <a:stretch>
            <a:fillRect/>
          </a:stretch>
        </p:blipFill>
        <p:spPr bwMode="auto">
          <a:xfrm>
            <a:off x="1101725" y="1828800"/>
            <a:ext cx="6934200" cy="1468438"/>
          </a:xfrm>
          <a:prstGeom prst="rect">
            <a:avLst/>
          </a:prstGeom>
          <a:noFill/>
          <a:ln w="9525">
            <a:noFill/>
            <a:miter lim="800000"/>
            <a:headEnd/>
            <a:tailEnd/>
          </a:ln>
        </p:spPr>
      </p:pic>
      <p:pic>
        <p:nvPicPr>
          <p:cNvPr id="45059" name="Picture 2"/>
          <p:cNvPicPr>
            <a:picLocks noChangeAspect="1"/>
          </p:cNvPicPr>
          <p:nvPr/>
        </p:nvPicPr>
        <p:blipFill>
          <a:blip r:embed="rId4"/>
          <a:srcRect l="16029" r="7877"/>
          <a:stretch>
            <a:fillRect/>
          </a:stretch>
        </p:blipFill>
        <p:spPr bwMode="auto">
          <a:xfrm>
            <a:off x="1524000" y="3886200"/>
            <a:ext cx="6827838" cy="2876550"/>
          </a:xfrm>
          <a:prstGeom prst="rect">
            <a:avLst/>
          </a:prstGeom>
          <a:noFill/>
          <a:ln w="9525">
            <a:noFill/>
            <a:miter lim="800000"/>
            <a:headEnd/>
            <a:tailEnd/>
          </a:ln>
        </p:spPr>
      </p:pic>
    </p:spTree>
    <p:extLst>
      <p:ext uri="{BB962C8B-B14F-4D97-AF65-F5344CB8AC3E}">
        <p14:creationId xmlns:p14="http://schemas.microsoft.com/office/powerpoint/2010/main" val="33601772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smtClean="0"/>
              <a:t>Coordinate optimization</a:t>
            </a:r>
          </a:p>
        </p:txBody>
      </p:sp>
      <p:sp>
        <p:nvSpPr>
          <p:cNvPr id="19" name="TextBox 18"/>
          <p:cNvSpPr txBox="1"/>
          <p:nvPr/>
        </p:nvSpPr>
        <p:spPr>
          <a:xfrm>
            <a:off x="866023" y="1210270"/>
            <a:ext cx="8274664" cy="369332"/>
          </a:xfrm>
          <a:prstGeom prst="rect">
            <a:avLst/>
          </a:prstGeom>
          <a:noFill/>
        </p:spPr>
        <p:txBody>
          <a:bodyPr wrap="square" rtlCol="0">
            <a:spAutoFit/>
          </a:bodyPr>
          <a:lstStyle/>
          <a:p>
            <a:r>
              <a:rPr lang="en-US" dirty="0" smtClean="0"/>
              <a:t>Accuracy and span is improved if we use mean-orientation coordinates</a:t>
            </a:r>
            <a:endParaRPr lang="en-US" dirty="0"/>
          </a:p>
        </p:txBody>
      </p:sp>
      <p:pic>
        <p:nvPicPr>
          <p:cNvPr id="3" name="LMN-snake.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19400" y="2172771"/>
            <a:ext cx="6324600" cy="3923229"/>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a:xfrm>
            <a:off x="152400" y="1950244"/>
            <a:ext cx="2296657" cy="2452924"/>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50000"/>
          <a:stretch/>
        </p:blipFill>
        <p:spPr>
          <a:xfrm>
            <a:off x="228600" y="4152039"/>
            <a:ext cx="2296657" cy="2452924"/>
          </a:xfrm>
          <a:prstGeom prst="rect">
            <a:avLst/>
          </a:prstGeom>
        </p:spPr>
      </p:pic>
    </p:spTree>
    <p:extLst>
      <p:ext uri="{BB962C8B-B14F-4D97-AF65-F5344CB8AC3E}">
        <p14:creationId xmlns:p14="http://schemas.microsoft.com/office/powerpoint/2010/main" val="344970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smtClean="0">
                <a:ea typeface="MS PGothic" pitchFamily="34" charset="-128"/>
              </a:rPr>
              <a:t>Motion Planning</a:t>
            </a:r>
          </a:p>
        </p:txBody>
      </p:sp>
      <p:sp>
        <p:nvSpPr>
          <p:cNvPr id="5123" name="TextBox 3"/>
          <p:cNvSpPr txBox="1">
            <a:spLocks noChangeArrowheads="1"/>
          </p:cNvSpPr>
          <p:nvPr/>
        </p:nvSpPr>
        <p:spPr bwMode="auto">
          <a:xfrm>
            <a:off x="723900" y="1370013"/>
            <a:ext cx="60594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800"/>
              <a:t>Inverse kinematics not always sufficient:</a:t>
            </a:r>
          </a:p>
        </p:txBody>
      </p:sp>
      <p:sp>
        <p:nvSpPr>
          <p:cNvPr id="5124" name="TextBox 4"/>
          <p:cNvSpPr txBox="1">
            <a:spLocks noChangeArrowheads="1"/>
          </p:cNvSpPr>
          <p:nvPr/>
        </p:nvSpPr>
        <p:spPr bwMode="auto">
          <a:xfrm>
            <a:off x="1181100" y="3094038"/>
            <a:ext cx="811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400"/>
              <a:t>2. Singularities, Sinks, and Joint limits: what</a:t>
            </a:r>
            <a:r>
              <a:rPr lang="ja-JP" altLang="en-US" sz="2400"/>
              <a:t>’</a:t>
            </a:r>
            <a:r>
              <a:rPr lang="en-US" altLang="ja-JP" sz="2400"/>
              <a:t>s wrong with these?</a:t>
            </a:r>
            <a:endParaRPr lang="en-US" sz="2400"/>
          </a:p>
        </p:txBody>
      </p:sp>
      <p:sp>
        <p:nvSpPr>
          <p:cNvPr id="5125" name="TextBox 5"/>
          <p:cNvSpPr txBox="1">
            <a:spLocks noChangeArrowheads="1"/>
          </p:cNvSpPr>
          <p:nvPr/>
        </p:nvSpPr>
        <p:spPr bwMode="auto">
          <a:xfrm>
            <a:off x="1181100" y="2038350"/>
            <a:ext cx="43846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400"/>
              <a:t>1. Constrained directions – only certain paths are admissible </a:t>
            </a:r>
          </a:p>
        </p:txBody>
      </p:sp>
      <p:pic>
        <p:nvPicPr>
          <p:cNvPr id="512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8288" y="1938338"/>
            <a:ext cx="198437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4167188"/>
            <a:ext cx="2265363"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3"/>
          <p:cNvPicPr>
            <a:picLocks noChangeAspect="1"/>
          </p:cNvPicPr>
          <p:nvPr/>
        </p:nvPicPr>
        <p:blipFill>
          <a:blip r:embed="rId5">
            <a:extLst>
              <a:ext uri="{28A0092B-C50C-407E-A947-70E740481C1C}">
                <a14:useLocalDpi xmlns:a14="http://schemas.microsoft.com/office/drawing/2010/main" val="0"/>
              </a:ext>
            </a:extLst>
          </a:blip>
          <a:srcRect r="65704"/>
          <a:stretch>
            <a:fillRect/>
          </a:stretch>
        </p:blipFill>
        <p:spPr bwMode="auto">
          <a:xfrm>
            <a:off x="68263" y="3894138"/>
            <a:ext cx="19558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4"/>
          <p:cNvPicPr>
            <a:picLocks noChangeAspect="1"/>
          </p:cNvPicPr>
          <p:nvPr/>
        </p:nvPicPr>
        <p:blipFill>
          <a:blip r:embed="rId6">
            <a:extLst>
              <a:ext uri="{28A0092B-C50C-407E-A947-70E740481C1C}">
                <a14:useLocalDpi xmlns:a14="http://schemas.microsoft.com/office/drawing/2010/main" val="0"/>
              </a:ext>
            </a:extLst>
          </a:blip>
          <a:srcRect l="35791" r="33438"/>
          <a:stretch>
            <a:fillRect/>
          </a:stretch>
        </p:blipFill>
        <p:spPr bwMode="auto">
          <a:xfrm>
            <a:off x="6950075" y="3556000"/>
            <a:ext cx="198755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16500" y="4116388"/>
            <a:ext cx="1482725"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1" name="TextBox 14"/>
          <p:cNvSpPr txBox="1">
            <a:spLocks noChangeArrowheads="1"/>
          </p:cNvSpPr>
          <p:nvPr/>
        </p:nvSpPr>
        <p:spPr bwMode="auto">
          <a:xfrm>
            <a:off x="68263" y="5870575"/>
            <a:ext cx="4692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400"/>
              <a:t>Kinematic snake can</a:t>
            </a:r>
            <a:r>
              <a:rPr lang="en-US" altLang="en-US" sz="1400"/>
              <a:t>’</a:t>
            </a:r>
            <a:r>
              <a:rPr lang="en-US" sz="1400"/>
              <a:t>t pass through singularities at </a:t>
            </a:r>
            <a:r>
              <a:rPr lang="en-US" altLang="en-US" sz="1400"/>
              <a:t>“</a:t>
            </a:r>
            <a:r>
              <a:rPr lang="en-US" sz="1400"/>
              <a:t>C</a:t>
            </a:r>
            <a:r>
              <a:rPr lang="en-US" altLang="en-US" sz="1400"/>
              <a:t>”</a:t>
            </a:r>
            <a:r>
              <a:rPr lang="en-US" sz="1400"/>
              <a:t> shapes</a:t>
            </a:r>
          </a:p>
        </p:txBody>
      </p:sp>
      <p:sp>
        <p:nvSpPr>
          <p:cNvPr id="5132" name="TextBox 15"/>
          <p:cNvSpPr txBox="1">
            <a:spLocks noChangeArrowheads="1"/>
          </p:cNvSpPr>
          <p:nvPr/>
        </p:nvSpPr>
        <p:spPr bwMode="auto">
          <a:xfrm>
            <a:off x="4897438" y="5891213"/>
            <a:ext cx="4357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400"/>
              <a:t>Three-link swimmer can</a:t>
            </a:r>
            <a:r>
              <a:rPr lang="en-US" altLang="en-US" sz="1400"/>
              <a:t>’</a:t>
            </a:r>
            <a:r>
              <a:rPr lang="en-US" sz="1400"/>
              <a:t>t move laterally from this shape</a:t>
            </a:r>
          </a:p>
        </p:txBody>
      </p:sp>
      <p:cxnSp>
        <p:nvCxnSpPr>
          <p:cNvPr id="19" name="Straight Arrow Connector 18"/>
          <p:cNvCxnSpPr>
            <a:cxnSpLocks noChangeShapeType="1"/>
          </p:cNvCxnSpPr>
          <p:nvPr/>
        </p:nvCxnSpPr>
        <p:spPr bwMode="auto">
          <a:xfrm>
            <a:off x="5697538" y="5059363"/>
            <a:ext cx="1546225" cy="36671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134" name="TextBox 20"/>
          <p:cNvSpPr txBox="1">
            <a:spLocks noChangeArrowheads="1"/>
          </p:cNvSpPr>
          <p:nvPr/>
        </p:nvSpPr>
        <p:spPr bwMode="auto">
          <a:xfrm>
            <a:off x="0" y="6370638"/>
            <a:ext cx="90868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200" b="1"/>
              <a:t>General motion planning needs </a:t>
            </a:r>
            <a:r>
              <a:rPr lang="en-US" altLang="en-US" sz="2200" b="1"/>
              <a:t>“</a:t>
            </a:r>
            <a:r>
              <a:rPr lang="en-US" sz="2200" b="1"/>
              <a:t>look ahead</a:t>
            </a:r>
            <a:r>
              <a:rPr lang="en-US" altLang="en-US" sz="2200" b="1"/>
              <a:t>”</a:t>
            </a:r>
            <a:r>
              <a:rPr lang="en-US" sz="2200" b="1"/>
              <a:t> to workaround these problems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58763" y="-152400"/>
            <a:ext cx="8116887" cy="974725"/>
          </a:xfrm>
        </p:spPr>
        <p:txBody>
          <a:bodyPr rIns="35717"/>
          <a:lstStyle/>
          <a:p>
            <a:pPr eaLnBrk="1" hangingPunct="1"/>
            <a:r>
              <a:rPr lang="en-US" smtClean="0"/>
              <a:t>Available coordinate choices</a:t>
            </a: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88" y="1693863"/>
            <a:ext cx="395605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6375" y="3935413"/>
            <a:ext cx="2554288"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4581" name="Rectangle 5"/>
          <p:cNvSpPr>
            <a:spLocks/>
          </p:cNvSpPr>
          <p:nvPr/>
        </p:nvSpPr>
        <p:spPr bwMode="auto">
          <a:xfrm>
            <a:off x="3998913" y="2559050"/>
            <a:ext cx="5116512"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defTabSz="642938"/>
            <a:r>
              <a:rPr lang="en-US" sz="3900">
                <a:latin typeface="Gill Sans" charset="0"/>
                <a:sym typeface="Gill Sans" charset="0"/>
              </a:rPr>
              <a:t>Valid body frame if</a:t>
            </a:r>
          </a:p>
          <a:p>
            <a:pPr algn="ctr" defTabSz="642938"/>
            <a:r>
              <a:rPr lang="en-US" sz="3900">
                <a:latin typeface="Gill Sans" charset="0"/>
                <a:sym typeface="Gill Sans" charset="0"/>
              </a:rPr>
              <a:t>(and only if)</a:t>
            </a:r>
          </a:p>
        </p:txBody>
      </p:sp>
    </p:spTree>
    <p:extLst>
      <p:ext uri="{BB962C8B-B14F-4D97-AF65-F5344CB8AC3E}">
        <p14:creationId xmlns:p14="http://schemas.microsoft.com/office/powerpoint/2010/main" val="115722191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p:cNvSpPr>
          <p:nvPr/>
        </p:nvSpPr>
        <p:spPr bwMode="auto">
          <a:xfrm>
            <a:off x="258763" y="-196850"/>
            <a:ext cx="83312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defTabSz="642938"/>
            <a:r>
              <a:rPr lang="en-US" sz="3400" b="1">
                <a:solidFill>
                  <a:srgbClr val="DDDDDD"/>
                </a:solidFill>
                <a:latin typeface="Gill Sans" charset="0"/>
                <a:sym typeface="Gill Sans" charset="0"/>
              </a:rPr>
              <a:t>Effect of changing coordinates</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3322638"/>
            <a:ext cx="2813050"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704975"/>
            <a:ext cx="662622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71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75" y="1276350"/>
            <a:ext cx="66992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71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4038" y="1322388"/>
            <a:ext cx="661987"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711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4100" y="1465263"/>
            <a:ext cx="804863"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711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8963" y="1473200"/>
            <a:ext cx="8382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7113" name="Oval 9"/>
          <p:cNvSpPr>
            <a:spLocks/>
          </p:cNvSpPr>
          <p:nvPr/>
        </p:nvSpPr>
        <p:spPr bwMode="auto">
          <a:xfrm>
            <a:off x="2036763" y="1347788"/>
            <a:ext cx="3786187" cy="1974850"/>
          </a:xfrm>
          <a:prstGeom prst="ellipse">
            <a:avLst/>
          </a:prstGeom>
          <a:noFill/>
          <a:ln w="635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0696714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710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711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4711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71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4711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71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471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7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738" y="2170113"/>
            <a:ext cx="3302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6627" name="Rectangle 3"/>
          <p:cNvSpPr>
            <a:spLocks noGrp="1" noChangeArrowheads="1"/>
          </p:cNvSpPr>
          <p:nvPr>
            <p:ph type="title"/>
          </p:nvPr>
        </p:nvSpPr>
        <p:spPr>
          <a:xfrm>
            <a:off x="258763" y="-152400"/>
            <a:ext cx="8064500" cy="974725"/>
          </a:xfrm>
        </p:spPr>
        <p:txBody>
          <a:bodyPr rIns="35717"/>
          <a:lstStyle/>
          <a:p>
            <a:pPr eaLnBrk="1" hangingPunct="1"/>
            <a:r>
              <a:rPr lang="en-US" smtClean="0"/>
              <a:t>New velocity for mean orientation</a:t>
            </a:r>
          </a:p>
        </p:txBody>
      </p:sp>
      <p:pic>
        <p:nvPicPr>
          <p:cNvPr id="491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5825" y="1536700"/>
            <a:ext cx="7937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425" y="1704975"/>
            <a:ext cx="3500438"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66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700" y="2116138"/>
            <a:ext cx="12509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9159" name="Line 7"/>
          <p:cNvSpPr>
            <a:spLocks noChangeShapeType="1"/>
          </p:cNvSpPr>
          <p:nvPr/>
        </p:nvSpPr>
        <p:spPr bwMode="auto">
          <a:xfrm rot="10800000">
            <a:off x="6991350" y="1946275"/>
            <a:ext cx="492125" cy="768350"/>
          </a:xfrm>
          <a:prstGeom prst="line">
            <a:avLst/>
          </a:prstGeom>
          <a:noFill/>
          <a:ln w="76200">
            <a:solidFill>
              <a:srgbClr val="EA0E1D"/>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66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5325" y="2241550"/>
            <a:ext cx="3302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66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4025" y="3062288"/>
            <a:ext cx="4919663"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66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8413" y="2054225"/>
            <a:ext cx="29527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66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6438" y="2133600"/>
            <a:ext cx="258762"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6636"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8888" y="2125663"/>
            <a:ext cx="6969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9165" name="Line 13"/>
          <p:cNvSpPr>
            <a:spLocks noChangeShapeType="1"/>
          </p:cNvSpPr>
          <p:nvPr/>
        </p:nvSpPr>
        <p:spPr bwMode="auto">
          <a:xfrm rot="10800000">
            <a:off x="2446338" y="1751013"/>
            <a:ext cx="2955925" cy="1143000"/>
          </a:xfrm>
          <a:prstGeom prst="line">
            <a:avLst/>
          </a:prstGeom>
          <a:noFill/>
          <a:ln w="76200">
            <a:solidFill>
              <a:srgbClr val="EA0E1D"/>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9166" name="Line 14"/>
          <p:cNvSpPr>
            <a:spLocks noChangeShapeType="1"/>
          </p:cNvSpPr>
          <p:nvPr/>
        </p:nvSpPr>
        <p:spPr bwMode="auto">
          <a:xfrm rot="10800000" flipH="1">
            <a:off x="2438400" y="1758950"/>
            <a:ext cx="2955925" cy="1143000"/>
          </a:xfrm>
          <a:prstGeom prst="line">
            <a:avLst/>
          </a:prstGeom>
          <a:noFill/>
          <a:ln w="76200">
            <a:solidFill>
              <a:srgbClr val="EA0E1D"/>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9167" name="Line 15"/>
          <p:cNvSpPr>
            <a:spLocks noChangeShapeType="1"/>
          </p:cNvSpPr>
          <p:nvPr/>
        </p:nvSpPr>
        <p:spPr bwMode="auto">
          <a:xfrm rot="10800000">
            <a:off x="6242050" y="1946275"/>
            <a:ext cx="490538" cy="768350"/>
          </a:xfrm>
          <a:prstGeom prst="line">
            <a:avLst/>
          </a:prstGeom>
          <a:noFill/>
          <a:ln w="76200">
            <a:solidFill>
              <a:srgbClr val="EA0E1D"/>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9383469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159"/>
                                        </p:tgtEl>
                                        <p:attrNameLst>
                                          <p:attrName>style.visibility</p:attrName>
                                        </p:attrNameLst>
                                      </p:cBhvr>
                                      <p:to>
                                        <p:strVal val="visible"/>
                                      </p:to>
                                    </p:set>
                                    <p:animEffect transition="in" filter="wipe(left)">
                                      <p:cBhvr>
                                        <p:cTn id="7" dur="500"/>
                                        <p:tgtEl>
                                          <p:spTgt spid="491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167"/>
                                        </p:tgtEl>
                                        <p:attrNameLst>
                                          <p:attrName>style.visibility</p:attrName>
                                        </p:attrNameLst>
                                      </p:cBhvr>
                                      <p:to>
                                        <p:strVal val="visible"/>
                                      </p:to>
                                    </p:set>
                                    <p:animEffect transition="in" filter="wipe(left)">
                                      <p:cBhvr>
                                        <p:cTn id="12" dur="500"/>
                                        <p:tgtEl>
                                          <p:spTgt spid="49167"/>
                                        </p:tgtEl>
                                      </p:cBhvr>
                                    </p:animEffect>
                                  </p:childTnLst>
                                </p:cTn>
                              </p:par>
                              <p:par>
                                <p:cTn id="13" presetID="0" presetClass="entr" presetSubtype="17129544" fill="hold" nodeType="withEffect">
                                  <p:stCondLst>
                                    <p:cond delay="0"/>
                                  </p:stCondLst>
                                  <p:childTnLst>
                                    <p:set>
                                      <p:cBhvr>
                                        <p:cTn id="14" dur="1" fill="hold">
                                          <p:stCondLst>
                                            <p:cond delay="499"/>
                                          </p:stCondLst>
                                        </p:cTn>
                                        <p:tgtEl>
                                          <p:spTgt spid="491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9165"/>
                                        </p:tgtEl>
                                        <p:attrNameLst>
                                          <p:attrName>style.visibility</p:attrName>
                                        </p:attrNameLst>
                                      </p:cBhvr>
                                      <p:to>
                                        <p:strVal val="visible"/>
                                      </p:to>
                                    </p:set>
                                    <p:animEffect transition="in" filter="wipe(left)">
                                      <p:cBhvr>
                                        <p:cTn id="19" dur="500"/>
                                        <p:tgtEl>
                                          <p:spTgt spid="49165"/>
                                        </p:tgtEl>
                                      </p:cBhvr>
                                    </p:animEffect>
                                  </p:childTnLst>
                                </p:cTn>
                              </p:par>
                            </p:childTnLst>
                          </p:cTn>
                        </p:par>
                        <p:par>
                          <p:cTn id="20" fill="hold" nodeType="afterGroup">
                            <p:stCondLst>
                              <p:cond delay="500"/>
                            </p:stCondLst>
                            <p:childTnLst>
                              <p:par>
                                <p:cTn id="21" presetID="22" presetClass="entr" presetSubtype="2" fill="hold" grpId="0" nodeType="afterEffect">
                                  <p:stCondLst>
                                    <p:cond delay="0"/>
                                  </p:stCondLst>
                                  <p:childTnLst>
                                    <p:set>
                                      <p:cBhvr>
                                        <p:cTn id="22" dur="1" fill="hold">
                                          <p:stCondLst>
                                            <p:cond delay="0"/>
                                          </p:stCondLst>
                                        </p:cTn>
                                        <p:tgtEl>
                                          <p:spTgt spid="49166"/>
                                        </p:tgtEl>
                                        <p:attrNameLst>
                                          <p:attrName>style.visibility</p:attrName>
                                        </p:attrNameLst>
                                      </p:cBhvr>
                                      <p:to>
                                        <p:strVal val="visible"/>
                                      </p:to>
                                    </p:set>
                                    <p:animEffect transition="in" filter="wipe(right)">
                                      <p:cBhvr>
                                        <p:cTn id="23" dur="500"/>
                                        <p:tgtEl>
                                          <p:spTgt spid="49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9" grpId="0" animBg="1"/>
      <p:bldP spid="49165" grpId="0" animBg="1"/>
      <p:bldP spid="49166" grpId="0" animBg="1"/>
      <p:bldP spid="4916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8600" y="-152400"/>
            <a:ext cx="7850188" cy="974725"/>
          </a:xfrm>
        </p:spPr>
        <p:txBody>
          <a:bodyPr rIns="35717"/>
          <a:lstStyle/>
          <a:p>
            <a:pPr eaLnBrk="1" hangingPunct="1"/>
            <a:r>
              <a:rPr lang="en-US" smtClean="0"/>
              <a:t>New rotational vector field</a:t>
            </a: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1335088"/>
            <a:ext cx="3302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7963" y="1406525"/>
            <a:ext cx="3302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1298575"/>
            <a:ext cx="366713"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8575" y="1219200"/>
            <a:ext cx="401638"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1298575"/>
            <a:ext cx="6969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2286000"/>
            <a:ext cx="4919663"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5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38" y="2576513"/>
            <a:ext cx="69691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38338" y="2495550"/>
            <a:ext cx="812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59"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6825" y="3584575"/>
            <a:ext cx="436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60"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38338" y="3487738"/>
            <a:ext cx="598487"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61"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38338" y="4540250"/>
            <a:ext cx="7588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62"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7163" y="4540250"/>
            <a:ext cx="4365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63"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9075" y="2620963"/>
            <a:ext cx="43815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6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963" y="3576638"/>
            <a:ext cx="3651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65"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138" y="4648200"/>
            <a:ext cx="3302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66"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138" y="3683000"/>
            <a:ext cx="3302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6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8613" y="2709863"/>
            <a:ext cx="330200"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68"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4913" y="4468813"/>
            <a:ext cx="4032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7669"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32088" y="2005013"/>
            <a:ext cx="66992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52843189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title"/>
          </p:nvPr>
        </p:nvSpPr>
        <p:spPr>
          <a:xfrm>
            <a:off x="228600" y="-228600"/>
            <a:ext cx="8064500" cy="974725"/>
          </a:xfrm>
        </p:spPr>
        <p:txBody>
          <a:bodyPr rIns="35717"/>
          <a:lstStyle/>
          <a:p>
            <a:pPr eaLnBrk="1" hangingPunct="1"/>
            <a:r>
              <a:rPr lang="en-US" smtClean="0"/>
              <a:t>New rotational vector field</a:t>
            </a:r>
          </a:p>
        </p:txBody>
      </p:sp>
      <p:pic>
        <p:nvPicPr>
          <p:cNvPr id="286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138" y="1711325"/>
            <a:ext cx="3302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7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8575" y="1603375"/>
            <a:ext cx="7588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7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2275" y="1524000"/>
            <a:ext cx="59848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7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6313" y="1649413"/>
            <a:ext cx="3302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7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9275" y="1524000"/>
            <a:ext cx="812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53259" name="Group 11"/>
          <p:cNvGrpSpPr>
            <a:grpSpLocks/>
          </p:cNvGrpSpPr>
          <p:nvPr/>
        </p:nvGrpSpPr>
        <p:grpSpPr bwMode="auto">
          <a:xfrm>
            <a:off x="776288" y="2640013"/>
            <a:ext cx="2928937" cy="2820987"/>
            <a:chOff x="696" y="2840"/>
            <a:chExt cx="2624" cy="2528"/>
          </a:xfrm>
        </p:grpSpPr>
        <p:pic>
          <p:nvPicPr>
            <p:cNvPr id="28682"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4" y="2888"/>
              <a:ext cx="33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8683" name="Oval 13"/>
            <p:cNvSpPr>
              <a:spLocks/>
            </p:cNvSpPr>
            <p:nvPr/>
          </p:nvSpPr>
          <p:spPr bwMode="auto">
            <a:xfrm>
              <a:off x="2936" y="2840"/>
              <a:ext cx="384" cy="384"/>
            </a:xfrm>
            <a:prstGeom prst="ellipse">
              <a:avLst/>
            </a:prstGeom>
            <a:noFill/>
            <a:ln w="508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8684"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12" y="2888"/>
              <a:ext cx="32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8685" name="Oval 15"/>
            <p:cNvSpPr>
              <a:spLocks/>
            </p:cNvSpPr>
            <p:nvPr/>
          </p:nvSpPr>
          <p:spPr bwMode="auto">
            <a:xfrm>
              <a:off x="1696" y="2848"/>
              <a:ext cx="384" cy="384"/>
            </a:xfrm>
            <a:prstGeom prst="ellipse">
              <a:avLst/>
            </a:prstGeom>
            <a:noFill/>
            <a:ln w="508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28686"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4" y="3208"/>
              <a:ext cx="160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87"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4" y="3208"/>
              <a:ext cx="160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88"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0" y="3288"/>
              <a:ext cx="22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89"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6" y="3064"/>
              <a:ext cx="60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90"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 y="3168"/>
              <a:ext cx="29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91"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2" y="3872"/>
              <a:ext cx="3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92" name="Picture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32" y="4528"/>
              <a:ext cx="3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93"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 y="3808"/>
              <a:ext cx="32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94"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 y="3904"/>
              <a:ext cx="29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95"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 y="4552"/>
              <a:ext cx="29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96"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8" y="4456"/>
              <a:ext cx="33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97" name="Picture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0" y="3928"/>
              <a:ext cx="28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98"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4" y="2920"/>
              <a:ext cx="29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99"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8" y="2920"/>
              <a:ext cx="29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700" name="Picture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6" y="3808"/>
              <a:ext cx="32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701" name="Picture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6" y="4464"/>
              <a:ext cx="32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702" name="Picture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28" y="2888"/>
              <a:ext cx="32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703" name="Picture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 y="4488"/>
              <a:ext cx="29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704" name="Picture 3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16" y="4792"/>
              <a:ext cx="472"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28681" name="Picture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7600" y="2286000"/>
            <a:ext cx="4919663"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494165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rIns="35717"/>
          <a:lstStyle/>
          <a:p>
            <a:pPr eaLnBrk="1" hangingPunct="1"/>
            <a:r>
              <a:rPr lang="en-US" sz="3400" smtClean="0"/>
              <a:t>New rotational vector field</a:t>
            </a:r>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8" y="2446338"/>
            <a:ext cx="4095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25" y="2732088"/>
            <a:ext cx="1785938"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0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5313" y="2508250"/>
            <a:ext cx="312737"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0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0038" y="2454275"/>
            <a:ext cx="4191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0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7775" y="2409825"/>
            <a:ext cx="3302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04"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1575" y="2825750"/>
            <a:ext cx="250825"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05"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088" y="2570163"/>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06"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7000" y="2687638"/>
            <a:ext cx="330200"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07"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4438" y="2616200"/>
            <a:ext cx="366712"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08"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4725" y="2647950"/>
            <a:ext cx="3302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09"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7938" y="1392238"/>
            <a:ext cx="330200"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10"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2375" y="1284288"/>
            <a:ext cx="75882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11"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6075" y="1204913"/>
            <a:ext cx="59848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12"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0113" y="1330325"/>
            <a:ext cx="330200"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9713"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13075" y="1204913"/>
            <a:ext cx="812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5316" name="Picture 20" descr="betatheta"/>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2825" y="3649663"/>
            <a:ext cx="2100263"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7" name="Picture 21" descr="gradbetatheta"/>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4200" y="4562475"/>
            <a:ext cx="25939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8" name="Text Box 22"/>
          <p:cNvSpPr txBox="1">
            <a:spLocks/>
          </p:cNvSpPr>
          <p:nvPr/>
        </p:nvSpPr>
        <p:spPr bwMode="auto">
          <a:xfrm>
            <a:off x="103188" y="4367213"/>
            <a:ext cx="1479550" cy="400050"/>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91" tIns="32146" rIns="64291" bIns="32146">
            <a:spAutoFit/>
          </a:bodyPr>
          <a:lstStyle>
            <a:lvl1pPr defTabSz="642938" eaLnBrk="0" hangingPunct="0">
              <a:defRPr>
                <a:solidFill>
                  <a:schemeClr val="tx1"/>
                </a:solidFill>
                <a:latin typeface="Arial" pitchFamily="34" charset="0"/>
                <a:cs typeface="Arial" pitchFamily="34" charset="0"/>
              </a:defRPr>
            </a:lvl1pPr>
            <a:lvl2pPr marL="742950" indent="-285750" defTabSz="642938" eaLnBrk="0" hangingPunct="0">
              <a:defRPr>
                <a:solidFill>
                  <a:schemeClr val="tx1"/>
                </a:solidFill>
                <a:latin typeface="Arial" pitchFamily="34" charset="0"/>
                <a:cs typeface="Arial" pitchFamily="34" charset="0"/>
              </a:defRPr>
            </a:lvl2pPr>
            <a:lvl3pPr marL="1143000" indent="-228600" defTabSz="642938" eaLnBrk="0" hangingPunct="0">
              <a:defRPr>
                <a:solidFill>
                  <a:schemeClr val="tx1"/>
                </a:solidFill>
                <a:latin typeface="Arial" pitchFamily="34" charset="0"/>
                <a:cs typeface="Arial" pitchFamily="34" charset="0"/>
              </a:defRPr>
            </a:lvl3pPr>
            <a:lvl4pPr marL="1600200" indent="-228600" defTabSz="642938" eaLnBrk="0" hangingPunct="0">
              <a:defRPr>
                <a:solidFill>
                  <a:schemeClr val="tx1"/>
                </a:solidFill>
                <a:latin typeface="Arial" pitchFamily="34" charset="0"/>
                <a:cs typeface="Arial" pitchFamily="34" charset="0"/>
              </a:defRPr>
            </a:lvl4pPr>
            <a:lvl5pPr marL="2057400" indent="-228600" defTabSz="642938" eaLnBrk="0" hangingPunct="0">
              <a:defRPr>
                <a:solidFill>
                  <a:schemeClr val="tx1"/>
                </a:solidFill>
                <a:latin typeface="Arial" pitchFamily="34" charset="0"/>
                <a:cs typeface="Arial" pitchFamily="34" charset="0"/>
              </a:defRPr>
            </a:lvl5pPr>
            <a:lvl6pPr marL="2514600" indent="-228600" defTabSz="6429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6429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6429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64293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100" b="1">
                <a:solidFill>
                  <a:srgbClr val="FF5050"/>
                </a:solidFill>
                <a:latin typeface="Gill Sans" charset="0"/>
                <a:sym typeface="Gill Sans" charset="0"/>
              </a:rPr>
              <a:t>gradient with respect to shape</a:t>
            </a:r>
          </a:p>
        </p:txBody>
      </p:sp>
      <p:sp>
        <p:nvSpPr>
          <p:cNvPr id="55319" name="Text Box 23"/>
          <p:cNvSpPr txBox="1">
            <a:spLocks/>
          </p:cNvSpPr>
          <p:nvPr/>
        </p:nvSpPr>
        <p:spPr bwMode="auto">
          <a:xfrm>
            <a:off x="317500" y="3330575"/>
            <a:ext cx="1766888" cy="231775"/>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91" tIns="32146" rIns="64291" bIns="32146">
            <a:spAutoFit/>
          </a:bodyPr>
          <a:lstStyle>
            <a:lvl1pPr defTabSz="642938" eaLnBrk="0" hangingPunct="0">
              <a:defRPr>
                <a:solidFill>
                  <a:schemeClr val="tx1"/>
                </a:solidFill>
                <a:latin typeface="Arial" pitchFamily="34" charset="0"/>
                <a:cs typeface="Arial" pitchFamily="34" charset="0"/>
              </a:defRPr>
            </a:lvl1pPr>
            <a:lvl2pPr marL="742950" indent="-285750" defTabSz="642938" eaLnBrk="0" hangingPunct="0">
              <a:defRPr>
                <a:solidFill>
                  <a:schemeClr val="tx1"/>
                </a:solidFill>
                <a:latin typeface="Arial" pitchFamily="34" charset="0"/>
                <a:cs typeface="Arial" pitchFamily="34" charset="0"/>
              </a:defRPr>
            </a:lvl2pPr>
            <a:lvl3pPr marL="1143000" indent="-228600" defTabSz="642938" eaLnBrk="0" hangingPunct="0">
              <a:defRPr>
                <a:solidFill>
                  <a:schemeClr val="tx1"/>
                </a:solidFill>
                <a:latin typeface="Arial" pitchFamily="34" charset="0"/>
                <a:cs typeface="Arial" pitchFamily="34" charset="0"/>
              </a:defRPr>
            </a:lvl3pPr>
            <a:lvl4pPr marL="1600200" indent="-228600" defTabSz="642938" eaLnBrk="0" hangingPunct="0">
              <a:defRPr>
                <a:solidFill>
                  <a:schemeClr val="tx1"/>
                </a:solidFill>
                <a:latin typeface="Arial" pitchFamily="34" charset="0"/>
                <a:cs typeface="Arial" pitchFamily="34" charset="0"/>
              </a:defRPr>
            </a:lvl4pPr>
            <a:lvl5pPr marL="2057400" indent="-228600" defTabSz="642938" eaLnBrk="0" hangingPunct="0">
              <a:defRPr>
                <a:solidFill>
                  <a:schemeClr val="tx1"/>
                </a:solidFill>
                <a:latin typeface="Arial" pitchFamily="34" charset="0"/>
                <a:cs typeface="Arial" pitchFamily="34" charset="0"/>
              </a:defRPr>
            </a:lvl5pPr>
            <a:lvl6pPr marL="2514600" indent="-228600" defTabSz="6429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6429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6429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642938"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100" b="1">
                <a:solidFill>
                  <a:srgbClr val="FF5050"/>
                </a:solidFill>
                <a:latin typeface="Gill Sans" charset="0"/>
                <a:sym typeface="Gill Sans" charset="0"/>
              </a:rPr>
              <a:t>change of orientation</a:t>
            </a:r>
          </a:p>
        </p:txBody>
      </p:sp>
      <p:pic>
        <p:nvPicPr>
          <p:cNvPr id="29718" name="Picture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7600" y="2286000"/>
            <a:ext cx="4919663"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3915091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3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31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53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8" grpId="0"/>
      <p:bldP spid="553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58763" y="-212725"/>
            <a:ext cx="8170862" cy="974725"/>
          </a:xfrm>
        </p:spPr>
        <p:txBody>
          <a:bodyPr rIns="35717"/>
          <a:lstStyle/>
          <a:p>
            <a:pPr eaLnBrk="1" hangingPunct="1"/>
            <a:r>
              <a:rPr lang="en-US" sz="3100" smtClean="0"/>
              <a:t>New rotational vector </a:t>
            </a:r>
            <a:r>
              <a:rPr lang="en-US" smtClean="0"/>
              <a:t>field</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713" y="3359150"/>
            <a:ext cx="258445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763" y="3359150"/>
            <a:ext cx="258445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07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25" y="3359150"/>
            <a:ext cx="2586038"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07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4138" y="2384425"/>
            <a:ext cx="330200"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07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8575" y="2276475"/>
            <a:ext cx="75882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072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2275" y="2197100"/>
            <a:ext cx="59848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0729"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6313" y="2322513"/>
            <a:ext cx="3302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073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9275" y="2197100"/>
            <a:ext cx="812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7355" name="Oval 11"/>
          <p:cNvSpPr>
            <a:spLocks/>
          </p:cNvSpPr>
          <p:nvPr/>
        </p:nvSpPr>
        <p:spPr bwMode="auto">
          <a:xfrm>
            <a:off x="490538" y="3235325"/>
            <a:ext cx="1366837" cy="1365250"/>
          </a:xfrm>
          <a:prstGeom prst="ellipse">
            <a:avLst/>
          </a:prstGeom>
          <a:noFill/>
          <a:ln w="635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356" name="Oval 12"/>
          <p:cNvSpPr>
            <a:spLocks/>
          </p:cNvSpPr>
          <p:nvPr/>
        </p:nvSpPr>
        <p:spPr bwMode="auto">
          <a:xfrm>
            <a:off x="1589088" y="4333875"/>
            <a:ext cx="1366837" cy="1365250"/>
          </a:xfrm>
          <a:prstGeom prst="ellipse">
            <a:avLst/>
          </a:prstGeom>
          <a:noFill/>
          <a:ln w="635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357" name="Oval 13"/>
          <p:cNvSpPr>
            <a:spLocks/>
          </p:cNvSpPr>
          <p:nvPr/>
        </p:nvSpPr>
        <p:spPr bwMode="auto">
          <a:xfrm>
            <a:off x="3394075" y="3235325"/>
            <a:ext cx="1365250" cy="1365250"/>
          </a:xfrm>
          <a:prstGeom prst="ellipse">
            <a:avLst/>
          </a:prstGeom>
          <a:noFill/>
          <a:ln w="635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358" name="Oval 14"/>
          <p:cNvSpPr>
            <a:spLocks/>
          </p:cNvSpPr>
          <p:nvPr/>
        </p:nvSpPr>
        <p:spPr bwMode="auto">
          <a:xfrm>
            <a:off x="4491038" y="4333875"/>
            <a:ext cx="1366837" cy="1365250"/>
          </a:xfrm>
          <a:prstGeom prst="ellipse">
            <a:avLst/>
          </a:prstGeom>
          <a:noFill/>
          <a:ln w="635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359" name="Oval 15"/>
          <p:cNvSpPr>
            <a:spLocks/>
          </p:cNvSpPr>
          <p:nvPr/>
        </p:nvSpPr>
        <p:spPr bwMode="auto">
          <a:xfrm>
            <a:off x="6296025" y="3235325"/>
            <a:ext cx="1365250" cy="1365250"/>
          </a:xfrm>
          <a:prstGeom prst="ellipse">
            <a:avLst/>
          </a:prstGeom>
          <a:noFill/>
          <a:ln w="635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360" name="Oval 16"/>
          <p:cNvSpPr>
            <a:spLocks/>
          </p:cNvSpPr>
          <p:nvPr/>
        </p:nvSpPr>
        <p:spPr bwMode="auto">
          <a:xfrm>
            <a:off x="7394575" y="4333875"/>
            <a:ext cx="1365250" cy="1365250"/>
          </a:xfrm>
          <a:prstGeom prst="ellipse">
            <a:avLst/>
          </a:prstGeom>
          <a:noFill/>
          <a:ln w="635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456198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entr" presetSubtype="17110824" fill="hold" grpId="0" nodeType="clickEffect">
                                  <p:stCondLst>
                                    <p:cond delay="0"/>
                                  </p:stCondLst>
                                  <p:childTnLst>
                                    <p:set>
                                      <p:cBhvr>
                                        <p:cTn id="6" dur="1" fill="hold">
                                          <p:stCondLst>
                                            <p:cond delay="499"/>
                                          </p:stCondLst>
                                        </p:cTn>
                                        <p:tgtEl>
                                          <p:spTgt spid="57357"/>
                                        </p:tgtEl>
                                        <p:attrNameLst>
                                          <p:attrName>style.visibility</p:attrName>
                                        </p:attrNameLst>
                                      </p:cBhvr>
                                      <p:to>
                                        <p:strVal val="visible"/>
                                      </p:to>
                                    </p:set>
                                  </p:childTnLst>
                                </p:cTn>
                              </p:par>
                              <p:par>
                                <p:cTn id="7" presetID="0" presetClass="entr" presetSubtype="17136964" fill="hold" grpId="0" nodeType="withEffect">
                                  <p:stCondLst>
                                    <p:cond delay="0"/>
                                  </p:stCondLst>
                                  <p:childTnLst>
                                    <p:set>
                                      <p:cBhvr>
                                        <p:cTn id="8" dur="1" fill="hold">
                                          <p:stCondLst>
                                            <p:cond delay="499"/>
                                          </p:stCondLst>
                                        </p:cTn>
                                        <p:tgtEl>
                                          <p:spTgt spid="5735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0" presetClass="entr" presetSubtype="17113100" fill="hold" grpId="0" nodeType="clickEffect">
                                  <p:stCondLst>
                                    <p:cond delay="0"/>
                                  </p:stCondLst>
                                  <p:childTnLst>
                                    <p:set>
                                      <p:cBhvr>
                                        <p:cTn id="12" dur="1" fill="hold">
                                          <p:stCondLst>
                                            <p:cond delay="499"/>
                                          </p:stCondLst>
                                        </p:cTn>
                                        <p:tgtEl>
                                          <p:spTgt spid="57359"/>
                                        </p:tgtEl>
                                        <p:attrNameLst>
                                          <p:attrName>style.visibility</p:attrName>
                                        </p:attrNameLst>
                                      </p:cBhvr>
                                      <p:to>
                                        <p:strVal val="visible"/>
                                      </p:to>
                                    </p:set>
                                  </p:childTnLst>
                                </p:cTn>
                              </p:par>
                              <p:par>
                                <p:cTn id="13" presetID="0" presetClass="entr" presetSubtype="69869784" fill="hold" grpId="0" nodeType="withEffect">
                                  <p:stCondLst>
                                    <p:cond delay="0"/>
                                  </p:stCondLst>
                                  <p:childTnLst>
                                    <p:set>
                                      <p:cBhvr>
                                        <p:cTn id="14" dur="1" fill="hold">
                                          <p:stCondLst>
                                            <p:cond delay="499"/>
                                          </p:stCondLst>
                                        </p:cTn>
                                        <p:tgtEl>
                                          <p:spTgt spid="573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17134832" fill="hold" grpId="0" nodeType="click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0" presetClass="entr" presetSubtype="17110688"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5" grpId="0" animBg="1"/>
      <p:bldP spid="57356" grpId="0" animBg="1"/>
      <p:bldP spid="57357" grpId="0" animBg="1"/>
      <p:bldP spid="57358" grpId="0" animBg="1"/>
      <p:bldP spid="57359" grpId="0" animBg="1"/>
      <p:bldP spid="5736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movie-1.mov" descr="movie-1">
            <a:hlinkClick r:id="" action="ppaction://media"/>
          </p:cNvPr>
          <p:cNvPicPr>
            <a:picLocks noRot="1" noChangeAspect="1" noChangeArrowheads="1"/>
          </p:cNvPicPr>
          <p:nvPr>
            <a:quickTimeFile r:link="rId1"/>
          </p:nvPr>
        </p:nvPicPr>
        <p:blipFill>
          <a:blip r:embed="rId4">
            <a:extLst>
              <a:ext uri="{28A0092B-C50C-407E-A947-70E740481C1C}">
                <a14:useLocalDpi xmlns:a14="http://schemas.microsoft.com/office/drawing/2010/main" val="0"/>
              </a:ext>
            </a:extLst>
          </a:blip>
          <a:srcRect/>
          <a:stretch>
            <a:fillRect/>
          </a:stretch>
        </p:blipFill>
        <p:spPr bwMode="auto">
          <a:xfrm>
            <a:off x="1089025" y="3894138"/>
            <a:ext cx="2360613"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Grp="1" noChangeArrowheads="1"/>
          </p:cNvSpPr>
          <p:nvPr>
            <p:ph type="title"/>
          </p:nvPr>
        </p:nvSpPr>
        <p:spPr>
          <a:xfrm>
            <a:off x="258763" y="-152400"/>
            <a:ext cx="8278812" cy="974725"/>
          </a:xfrm>
        </p:spPr>
        <p:txBody>
          <a:bodyPr rIns="35717"/>
          <a:lstStyle/>
          <a:p>
            <a:pPr eaLnBrk="1" hangingPunct="1"/>
            <a:r>
              <a:rPr lang="en-US" smtClean="0"/>
              <a:t>Orientation during gait</a:t>
            </a:r>
          </a:p>
        </p:txBody>
      </p:sp>
      <p:pic>
        <p:nvPicPr>
          <p:cNvPr id="317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2513" y="1419225"/>
            <a:ext cx="32258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17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0963" y="3884613"/>
            <a:ext cx="2360612"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175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7013" y="4562475"/>
            <a:ext cx="915987"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1751" name="Rectangle 7"/>
          <p:cNvSpPr>
            <a:spLocks/>
          </p:cNvSpPr>
          <p:nvPr/>
        </p:nvSpPr>
        <p:spPr bwMode="auto">
          <a:xfrm>
            <a:off x="1795463" y="6143625"/>
            <a:ext cx="129381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Original</a:t>
            </a:r>
          </a:p>
        </p:txBody>
      </p:sp>
      <p:sp>
        <p:nvSpPr>
          <p:cNvPr id="31752" name="Rectangle 8"/>
          <p:cNvSpPr>
            <a:spLocks/>
          </p:cNvSpPr>
          <p:nvPr/>
        </p:nvSpPr>
        <p:spPr bwMode="auto">
          <a:xfrm>
            <a:off x="5975350" y="6143625"/>
            <a:ext cx="900113"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Mean</a:t>
            </a:r>
          </a:p>
        </p:txBody>
      </p:sp>
    </p:spTree>
    <p:extLst>
      <p:ext uri="{BB962C8B-B14F-4D97-AF65-F5344CB8AC3E}">
        <p14:creationId xmlns:p14="http://schemas.microsoft.com/office/powerpoint/2010/main" val="2322020557"/>
      </p:ext>
    </p:extLst>
  </p:cSld>
  <p:clrMapOvr>
    <a:masterClrMapping/>
  </p:clrMapOvr>
  <p:transition/>
  <p:timing>
    <p:tnLst>
      <p:par>
        <p:cTn id="1" dur="indefinite" restart="never" nodeType="tmRoot">
          <p:childTnLst>
            <p:video>
              <p:cMediaNode>
                <p:cTn id="2" fill="hold" display="0">
                  <p:stCondLst>
                    <p:cond delay="indefinite"/>
                  </p:stCondLst>
                  <p:endCondLst>
                    <p:cond evt="onPrev" delay="0">
                      <p:tgtEl>
                        <p:sldTgt/>
                      </p:tgtEl>
                    </p:cond>
                  </p:endCondLst>
                </p:cTn>
                <p:tgtEl>
                  <p:spTgt spid="5939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650" y="4284663"/>
            <a:ext cx="642938"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8" y="4103688"/>
            <a:ext cx="3898900"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27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813" y="3776663"/>
            <a:ext cx="6519862"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2773" name="Rectangle 5"/>
          <p:cNvSpPr>
            <a:spLocks noGrp="1" noChangeArrowheads="1"/>
          </p:cNvSpPr>
          <p:nvPr>
            <p:ph type="title"/>
          </p:nvPr>
        </p:nvSpPr>
        <p:spPr/>
        <p:txBody>
          <a:bodyPr rIns="35717"/>
          <a:lstStyle/>
          <a:p>
            <a:pPr eaLnBrk="1" hangingPunct="1"/>
            <a:r>
              <a:rPr lang="en-US" smtClean="0"/>
              <a:t>Optimal orientation</a:t>
            </a:r>
          </a:p>
        </p:txBody>
      </p:sp>
      <p:sp>
        <p:nvSpPr>
          <p:cNvPr id="32774" name="Rectangle 6"/>
          <p:cNvSpPr>
            <a:spLocks/>
          </p:cNvSpPr>
          <p:nvPr/>
        </p:nvSpPr>
        <p:spPr bwMode="auto">
          <a:xfrm>
            <a:off x="928688" y="2368550"/>
            <a:ext cx="12509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5100">
                <a:latin typeface="Gill Sans" charset="0"/>
                <a:sym typeface="Gill Sans" charset="0"/>
              </a:rPr>
              <a:t>Find</a:t>
            </a:r>
          </a:p>
        </p:txBody>
      </p:sp>
      <p:sp>
        <p:nvSpPr>
          <p:cNvPr id="32775" name="Rectangle 7"/>
          <p:cNvSpPr>
            <a:spLocks/>
          </p:cNvSpPr>
          <p:nvPr/>
        </p:nvSpPr>
        <p:spPr bwMode="auto">
          <a:xfrm>
            <a:off x="3794125" y="2511425"/>
            <a:ext cx="4140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5100">
                <a:latin typeface="Gill Sans" charset="0"/>
                <a:sym typeface="Gill Sans" charset="0"/>
              </a:rPr>
              <a:t>that minimizes</a:t>
            </a:r>
          </a:p>
        </p:txBody>
      </p:sp>
      <p:pic>
        <p:nvPicPr>
          <p:cNvPr id="327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1450" y="4070350"/>
            <a:ext cx="116998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277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9213" y="4214813"/>
            <a:ext cx="787400"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277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2450" y="4227513"/>
            <a:ext cx="8921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2779"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6163" y="3935413"/>
            <a:ext cx="4381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278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00" y="2419350"/>
            <a:ext cx="787400"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278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5663" y="2433638"/>
            <a:ext cx="89217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2782"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9700" y="5013325"/>
            <a:ext cx="3429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2783"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36825" y="1509713"/>
            <a:ext cx="1404938"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70047509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p:cNvSpPr>
          <p:nvPr/>
        </p:nvSpPr>
        <p:spPr bwMode="auto">
          <a:xfrm>
            <a:off x="228600" y="1371600"/>
            <a:ext cx="8504238"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defTabSz="642938"/>
            <a:r>
              <a:rPr lang="en-US" sz="4500">
                <a:latin typeface="Gill Sans" charset="0"/>
                <a:sym typeface="Gill Sans" charset="0"/>
              </a:rPr>
              <a:t>Hodge-Helmholtz Decomposition</a:t>
            </a:r>
          </a:p>
        </p:txBody>
      </p:sp>
      <p:sp>
        <p:nvSpPr>
          <p:cNvPr id="33795" name="Rectangle 3"/>
          <p:cNvSpPr>
            <a:spLocks/>
          </p:cNvSpPr>
          <p:nvPr/>
        </p:nvSpPr>
        <p:spPr bwMode="auto">
          <a:xfrm>
            <a:off x="774700" y="4902200"/>
            <a:ext cx="1797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Same Curl</a:t>
            </a:r>
          </a:p>
        </p:txBody>
      </p:sp>
      <p:sp>
        <p:nvSpPr>
          <p:cNvPr id="33796" name="Rectangle 4"/>
          <p:cNvSpPr>
            <a:spLocks/>
          </p:cNvSpPr>
          <p:nvPr/>
        </p:nvSpPr>
        <p:spPr bwMode="auto">
          <a:xfrm>
            <a:off x="6097588" y="4902200"/>
            <a:ext cx="2833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Closest Gradient</a:t>
            </a:r>
          </a:p>
        </p:txBody>
      </p:sp>
      <p:pic>
        <p:nvPicPr>
          <p:cNvPr id="337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588" y="2339975"/>
            <a:ext cx="247332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37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 y="2339975"/>
            <a:ext cx="2473325"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37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2525" y="2357438"/>
            <a:ext cx="2473325" cy="24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3800" name="Rectangle 8"/>
          <p:cNvSpPr>
            <a:spLocks/>
          </p:cNvSpPr>
          <p:nvPr/>
        </p:nvSpPr>
        <p:spPr bwMode="auto">
          <a:xfrm>
            <a:off x="3765550" y="4902200"/>
            <a:ext cx="1309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Original</a:t>
            </a:r>
          </a:p>
        </p:txBody>
      </p:sp>
      <p:sp>
        <p:nvSpPr>
          <p:cNvPr id="33801" name="Rectangle 9"/>
          <p:cNvSpPr>
            <a:spLocks/>
          </p:cNvSpPr>
          <p:nvPr/>
        </p:nvSpPr>
        <p:spPr bwMode="auto">
          <a:xfrm>
            <a:off x="3630613" y="6142038"/>
            <a:ext cx="18034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2200">
                <a:latin typeface="Gill Sans" charset="0"/>
                <a:sym typeface="Gill Sans" charset="0"/>
              </a:rPr>
              <a:t>= Same Curl +</a:t>
            </a:r>
          </a:p>
        </p:txBody>
      </p:sp>
      <p:sp>
        <p:nvSpPr>
          <p:cNvPr id="33802" name="Rectangle 10"/>
          <p:cNvSpPr>
            <a:spLocks/>
          </p:cNvSpPr>
          <p:nvPr/>
        </p:nvSpPr>
        <p:spPr bwMode="auto">
          <a:xfrm>
            <a:off x="5562600" y="6142038"/>
            <a:ext cx="20828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2200">
                <a:latin typeface="Gill Sans" charset="0"/>
                <a:sym typeface="Gill Sans" charset="0"/>
              </a:rPr>
              <a:t>Closest Gradient</a:t>
            </a:r>
          </a:p>
        </p:txBody>
      </p:sp>
      <p:sp>
        <p:nvSpPr>
          <p:cNvPr id="33803" name="Rectangle 11"/>
          <p:cNvSpPr>
            <a:spLocks/>
          </p:cNvSpPr>
          <p:nvPr/>
        </p:nvSpPr>
        <p:spPr bwMode="auto">
          <a:xfrm>
            <a:off x="1905000" y="6142038"/>
            <a:ext cx="963613"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2200">
                <a:latin typeface="Gill Sans" charset="0"/>
                <a:sym typeface="Gill Sans" charset="0"/>
              </a:rPr>
              <a:t>Original</a:t>
            </a:r>
          </a:p>
        </p:txBody>
      </p:sp>
    </p:spTree>
    <p:extLst>
      <p:ext uri="{BB962C8B-B14F-4D97-AF65-F5344CB8AC3E}">
        <p14:creationId xmlns:p14="http://schemas.microsoft.com/office/powerpoint/2010/main" val="106209306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smtClean="0">
                <a:ea typeface="MS PGothic" pitchFamily="34" charset="-128"/>
              </a:rPr>
              <a:t>Motion Planning</a:t>
            </a:r>
          </a:p>
        </p:txBody>
      </p:sp>
      <p:sp>
        <p:nvSpPr>
          <p:cNvPr id="6147" name="Content Placeholder 2"/>
          <p:cNvSpPr>
            <a:spLocks noGrp="1"/>
          </p:cNvSpPr>
          <p:nvPr>
            <p:ph idx="1"/>
          </p:nvPr>
        </p:nvSpPr>
        <p:spPr>
          <a:xfrm>
            <a:off x="295275" y="1600200"/>
            <a:ext cx="8666163" cy="4525963"/>
          </a:xfrm>
        </p:spPr>
        <p:txBody>
          <a:bodyPr/>
          <a:lstStyle/>
          <a:p>
            <a:pPr eaLnBrk="1" hangingPunct="1">
              <a:lnSpc>
                <a:spcPct val="90000"/>
              </a:lnSpc>
            </a:pPr>
            <a:r>
              <a:rPr lang="en-US" smtClean="0">
                <a:ea typeface="MS PGothic" pitchFamily="34" charset="-128"/>
              </a:rPr>
              <a:t>Full optimal control requires solving whole path at once (respecting constraints, limits, etc.)</a:t>
            </a:r>
          </a:p>
          <a:p>
            <a:pPr eaLnBrk="1" hangingPunct="1">
              <a:lnSpc>
                <a:spcPct val="90000"/>
              </a:lnSpc>
            </a:pPr>
            <a:endParaRPr lang="en-US" sz="2400" smtClean="0">
              <a:ea typeface="MS PGothic" pitchFamily="34" charset="-128"/>
            </a:endParaRPr>
          </a:p>
          <a:p>
            <a:pPr eaLnBrk="1" hangingPunct="1">
              <a:lnSpc>
                <a:spcPct val="90000"/>
              </a:lnSpc>
            </a:pPr>
            <a:r>
              <a:rPr lang="en-US" smtClean="0">
                <a:ea typeface="MS PGothic" pitchFamily="34" charset="-128"/>
              </a:rPr>
              <a:t>Maneuver-based planning precalculates short paths that</a:t>
            </a:r>
          </a:p>
          <a:p>
            <a:pPr eaLnBrk="1" hangingPunct="1">
              <a:lnSpc>
                <a:spcPct val="90000"/>
              </a:lnSpc>
              <a:buFont typeface="Arial" charset="0"/>
              <a:buNone/>
            </a:pPr>
            <a:r>
              <a:rPr lang="en-US" smtClean="0">
                <a:ea typeface="MS PGothic" pitchFamily="34" charset="-128"/>
              </a:rPr>
              <a:t>	1. Avoid joint limits and singularities</a:t>
            </a:r>
          </a:p>
          <a:p>
            <a:pPr eaLnBrk="1" hangingPunct="1">
              <a:lnSpc>
                <a:spcPct val="90000"/>
              </a:lnSpc>
              <a:buFont typeface="Arial" charset="0"/>
              <a:buNone/>
            </a:pPr>
            <a:r>
              <a:rPr lang="en-US" smtClean="0">
                <a:ea typeface="MS PGothic" pitchFamily="34" charset="-128"/>
              </a:rPr>
              <a:t>	2. Displace the system in some </a:t>
            </a:r>
            <a:r>
              <a:rPr lang="en-US" altLang="en-US" smtClean="0">
                <a:ea typeface="MS PGothic" pitchFamily="34" charset="-128"/>
              </a:rPr>
              <a:t>“</a:t>
            </a:r>
            <a:r>
              <a:rPr lang="en-US" smtClean="0">
                <a:ea typeface="MS PGothic" pitchFamily="34" charset="-128"/>
              </a:rPr>
              <a:t>useful</a:t>
            </a:r>
            <a:r>
              <a:rPr lang="en-US" altLang="en-US" smtClean="0">
                <a:ea typeface="MS PGothic" pitchFamily="34" charset="-128"/>
              </a:rPr>
              <a:t>”</a:t>
            </a:r>
            <a:r>
              <a:rPr lang="en-US" smtClean="0">
                <a:ea typeface="MS PGothic" pitchFamily="34" charset="-128"/>
              </a:rPr>
              <a:t> manner</a:t>
            </a:r>
          </a:p>
          <a:p>
            <a:pPr eaLnBrk="1" hangingPunct="1">
              <a:lnSpc>
                <a:spcPct val="90000"/>
              </a:lnSpc>
              <a:buFont typeface="Arial" charset="0"/>
              <a:buNone/>
            </a:pPr>
            <a:r>
              <a:rPr lang="en-US" smtClean="0">
                <a:ea typeface="MS PGothic" pitchFamily="34" charset="-128"/>
              </a:rPr>
              <a:t>	3. Can be concatenated together to form a 			longer motion plan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rIns="35717"/>
          <a:lstStyle/>
          <a:p>
            <a:pPr eaLnBrk="1" hangingPunct="1"/>
            <a:r>
              <a:rPr lang="en-US" smtClean="0"/>
              <a:t>Optimal orientation</a:t>
            </a:r>
          </a:p>
        </p:txBody>
      </p:sp>
      <p:sp>
        <p:nvSpPr>
          <p:cNvPr id="34819" name="Rectangle 3"/>
          <p:cNvSpPr>
            <a:spLocks/>
          </p:cNvSpPr>
          <p:nvPr/>
        </p:nvSpPr>
        <p:spPr bwMode="auto">
          <a:xfrm>
            <a:off x="2393950" y="1420813"/>
            <a:ext cx="8747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defTabSz="642938"/>
            <a:r>
              <a:rPr lang="en-US" sz="3400">
                <a:latin typeface="Gill Sans" charset="0"/>
                <a:sym typeface="Gill Sans" charset="0"/>
              </a:rPr>
              <a:t>Find</a:t>
            </a:r>
          </a:p>
        </p:txBody>
      </p:sp>
      <p:sp>
        <p:nvSpPr>
          <p:cNvPr id="34820" name="Rectangle 4"/>
          <p:cNvSpPr>
            <a:spLocks/>
          </p:cNvSpPr>
          <p:nvPr/>
        </p:nvSpPr>
        <p:spPr bwMode="auto">
          <a:xfrm>
            <a:off x="4194175" y="1420813"/>
            <a:ext cx="26352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defTabSz="642938"/>
            <a:r>
              <a:rPr lang="en-US" sz="3400">
                <a:latin typeface="Gill Sans" charset="0"/>
                <a:sym typeface="Gill Sans" charset="0"/>
              </a:rPr>
              <a:t>that minimizes</a:t>
            </a:r>
          </a:p>
        </p:txBody>
      </p:sp>
      <p:pic>
        <p:nvPicPr>
          <p:cNvPr id="348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888" y="2359025"/>
            <a:ext cx="70008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6513" y="2444750"/>
            <a:ext cx="4699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2452688"/>
            <a:ext cx="533400"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2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7575" y="2378075"/>
            <a:ext cx="232727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2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3413" y="2278063"/>
            <a:ext cx="2603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26"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4350" y="2487613"/>
            <a:ext cx="3841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2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338" y="1506538"/>
            <a:ext cx="469900"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2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250" y="1514475"/>
            <a:ext cx="5334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29"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4938" y="2182813"/>
            <a:ext cx="3892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3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9438" y="6280150"/>
            <a:ext cx="422275"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31"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9475" y="6167438"/>
            <a:ext cx="422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3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325" y="6029325"/>
            <a:ext cx="7651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33"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4538" y="6122988"/>
            <a:ext cx="9683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34"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4463" y="6018213"/>
            <a:ext cx="9461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35" name="Picture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6600" y="3322638"/>
            <a:ext cx="25844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36" name="Picture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9725" y="3322638"/>
            <a:ext cx="2586038"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37"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1088" y="3322638"/>
            <a:ext cx="2586037"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4838" name="Rectangle 22"/>
          <p:cNvSpPr>
            <a:spLocks/>
          </p:cNvSpPr>
          <p:nvPr/>
        </p:nvSpPr>
        <p:spPr bwMode="auto">
          <a:xfrm>
            <a:off x="6553200" y="2970213"/>
            <a:ext cx="1974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2000">
                <a:latin typeface="Gill Sans" charset="0"/>
                <a:sym typeface="Gill Sans" charset="0"/>
              </a:rPr>
              <a:t>-Closest Gradient</a:t>
            </a:r>
          </a:p>
        </p:txBody>
      </p:sp>
      <p:sp>
        <p:nvSpPr>
          <p:cNvPr id="34839" name="Rectangle 23"/>
          <p:cNvSpPr>
            <a:spLocks/>
          </p:cNvSpPr>
          <p:nvPr/>
        </p:nvSpPr>
        <p:spPr bwMode="auto">
          <a:xfrm>
            <a:off x="1071563" y="2995613"/>
            <a:ext cx="1200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2000">
                <a:latin typeface="Gill Sans" charset="0"/>
                <a:sym typeface="Gill Sans" charset="0"/>
              </a:rPr>
              <a:t>Same Curl</a:t>
            </a:r>
          </a:p>
        </p:txBody>
      </p:sp>
    </p:spTree>
    <p:extLst>
      <p:ext uri="{BB962C8B-B14F-4D97-AF65-F5344CB8AC3E}">
        <p14:creationId xmlns:p14="http://schemas.microsoft.com/office/powerpoint/2010/main" val="284442932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3"/>
          <p:cNvGrpSpPr>
            <a:grpSpLocks/>
          </p:cNvGrpSpPr>
          <p:nvPr/>
        </p:nvGrpSpPr>
        <p:grpSpPr bwMode="auto">
          <a:xfrm>
            <a:off x="708025" y="2455863"/>
            <a:ext cx="7343775" cy="2571750"/>
            <a:chOff x="0" y="0"/>
            <a:chExt cx="6579" cy="2304"/>
          </a:xfrm>
        </p:grpSpPr>
        <p:pic>
          <p:nvPicPr>
            <p:cNvPr id="358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 y="0"/>
              <a:ext cx="3026"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58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25"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35843" name="Rectangle 6"/>
          <p:cNvSpPr>
            <a:spLocks/>
          </p:cNvSpPr>
          <p:nvPr/>
        </p:nvSpPr>
        <p:spPr bwMode="auto">
          <a:xfrm>
            <a:off x="1633538" y="5276850"/>
            <a:ext cx="131445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Optimal</a:t>
            </a:r>
          </a:p>
        </p:txBody>
      </p:sp>
      <p:sp>
        <p:nvSpPr>
          <p:cNvPr id="35844" name="Rectangle 7"/>
          <p:cNvSpPr>
            <a:spLocks/>
          </p:cNvSpPr>
          <p:nvPr/>
        </p:nvSpPr>
        <p:spPr bwMode="auto">
          <a:xfrm>
            <a:off x="5859463" y="5276850"/>
            <a:ext cx="90011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Mean</a:t>
            </a:r>
          </a:p>
        </p:txBody>
      </p:sp>
      <p:pic>
        <p:nvPicPr>
          <p:cNvPr id="3584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0" y="5330825"/>
            <a:ext cx="4587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584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5330825"/>
            <a:ext cx="45878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5847" name="Rectangle 11"/>
          <p:cNvSpPr>
            <a:spLocks noGrp="1" noChangeArrowheads="1"/>
          </p:cNvSpPr>
          <p:nvPr>
            <p:ph type="title"/>
          </p:nvPr>
        </p:nvSpPr>
        <p:spPr/>
        <p:txBody>
          <a:bodyPr/>
          <a:lstStyle/>
          <a:p>
            <a:pPr eaLnBrk="1" hangingPunct="1"/>
            <a:r>
              <a:rPr lang="en-US" smtClean="0"/>
              <a:t>Optimal vs. Mean Orientation</a:t>
            </a:r>
          </a:p>
        </p:txBody>
      </p:sp>
    </p:spTree>
    <p:extLst>
      <p:ext uri="{BB962C8B-B14F-4D97-AF65-F5344CB8AC3E}">
        <p14:creationId xmlns:p14="http://schemas.microsoft.com/office/powerpoint/2010/main" val="415072679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rIns="35717"/>
          <a:lstStyle/>
          <a:p>
            <a:pPr eaLnBrk="1" hangingPunct="1"/>
            <a:r>
              <a:rPr lang="en-US" smtClean="0"/>
              <a:t>Orientation during gait</a:t>
            </a:r>
          </a:p>
        </p:txBody>
      </p:sp>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713" y="1438275"/>
            <a:ext cx="3225800"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638" y="3973513"/>
            <a:ext cx="2405062"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8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 y="2990850"/>
            <a:ext cx="230505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8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6675" y="2990850"/>
            <a:ext cx="2303463"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6871" name="Rectangle 7"/>
          <p:cNvSpPr>
            <a:spLocks/>
          </p:cNvSpPr>
          <p:nvPr/>
        </p:nvSpPr>
        <p:spPr bwMode="auto">
          <a:xfrm>
            <a:off x="777875" y="5241925"/>
            <a:ext cx="129222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Original</a:t>
            </a:r>
          </a:p>
        </p:txBody>
      </p:sp>
      <p:sp>
        <p:nvSpPr>
          <p:cNvPr id="36872" name="Rectangle 8"/>
          <p:cNvSpPr>
            <a:spLocks/>
          </p:cNvSpPr>
          <p:nvPr/>
        </p:nvSpPr>
        <p:spPr bwMode="auto">
          <a:xfrm>
            <a:off x="7224713" y="5241925"/>
            <a:ext cx="901700"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Mean</a:t>
            </a:r>
          </a:p>
        </p:txBody>
      </p:sp>
      <p:sp>
        <p:nvSpPr>
          <p:cNvPr id="36873" name="Rectangle 9"/>
          <p:cNvSpPr>
            <a:spLocks/>
          </p:cNvSpPr>
          <p:nvPr/>
        </p:nvSpPr>
        <p:spPr bwMode="auto">
          <a:xfrm>
            <a:off x="3998913" y="6259513"/>
            <a:ext cx="1316037"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Optimal</a:t>
            </a:r>
          </a:p>
        </p:txBody>
      </p:sp>
    </p:spTree>
    <p:extLst>
      <p:ext uri="{BB962C8B-B14F-4D97-AF65-F5344CB8AC3E}">
        <p14:creationId xmlns:p14="http://schemas.microsoft.com/office/powerpoint/2010/main" val="2686299875"/>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3027363"/>
            <a:ext cx="735012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7891" name="Rectangle 3"/>
          <p:cNvSpPr>
            <a:spLocks/>
          </p:cNvSpPr>
          <p:nvPr/>
        </p:nvSpPr>
        <p:spPr bwMode="auto">
          <a:xfrm>
            <a:off x="1116013" y="1822450"/>
            <a:ext cx="6411912"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p>
            <a:pPr algn="ctr" defTabSz="642938"/>
            <a:r>
              <a:rPr lang="en-US" sz="4400">
                <a:latin typeface="Gill Sans" charset="0"/>
                <a:sym typeface="Gill Sans" charset="0"/>
              </a:rPr>
              <a:t>BVI–Displacement Error</a:t>
            </a:r>
          </a:p>
        </p:txBody>
      </p:sp>
      <p:sp>
        <p:nvSpPr>
          <p:cNvPr id="68612" name="Oval 4"/>
          <p:cNvSpPr>
            <a:spLocks/>
          </p:cNvSpPr>
          <p:nvPr/>
        </p:nvSpPr>
        <p:spPr bwMode="auto">
          <a:xfrm>
            <a:off x="6786563" y="3044825"/>
            <a:ext cx="615950" cy="849313"/>
          </a:xfrm>
          <a:prstGeom prst="ellipse">
            <a:avLst/>
          </a:prstGeom>
          <a:noFill/>
          <a:ln w="635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769967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72286208" presetClass="entr" presetSubtype="72310260" fill="hold" grpId="0" nodeType="clickEffect">
                                  <p:stCondLst>
                                    <p:cond delay="0"/>
                                  </p:stCondLst>
                                  <p:childTnLst>
                                    <p:set>
                                      <p:cBhvr>
                                        <p:cTn id="6" dur="1" fill="hold">
                                          <p:stCondLst>
                                            <p:cond delay="499"/>
                                          </p:stCondLst>
                                        </p:cTn>
                                        <p:tgtEl>
                                          <p:spTgt spid="68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rIns="35717"/>
          <a:lstStyle/>
          <a:p>
            <a:pPr eaLnBrk="1" hangingPunct="1"/>
            <a:r>
              <a:rPr lang="en-US" smtClean="0"/>
              <a:t>Optimal position</a:t>
            </a:r>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3351213"/>
            <a:ext cx="513715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8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25" y="4497388"/>
            <a:ext cx="535146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8917" name="Rectangle 5"/>
          <p:cNvSpPr>
            <a:spLocks/>
          </p:cNvSpPr>
          <p:nvPr/>
        </p:nvSpPr>
        <p:spPr bwMode="auto">
          <a:xfrm>
            <a:off x="1136650" y="1905000"/>
            <a:ext cx="111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4500">
                <a:latin typeface="Gill Sans" charset="0"/>
                <a:sym typeface="Gill Sans" charset="0"/>
              </a:rPr>
              <a:t>Find</a:t>
            </a:r>
          </a:p>
        </p:txBody>
      </p:sp>
      <p:sp>
        <p:nvSpPr>
          <p:cNvPr id="38918" name="Rectangle 6"/>
          <p:cNvSpPr>
            <a:spLocks/>
          </p:cNvSpPr>
          <p:nvPr/>
        </p:nvSpPr>
        <p:spPr bwMode="auto">
          <a:xfrm>
            <a:off x="4502150" y="1905000"/>
            <a:ext cx="33655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4500">
                <a:latin typeface="Gill Sans" charset="0"/>
                <a:sym typeface="Gill Sans" charset="0"/>
              </a:rPr>
              <a:t>that minimize</a:t>
            </a:r>
          </a:p>
        </p:txBody>
      </p:sp>
      <p:pic>
        <p:nvPicPr>
          <p:cNvPr id="389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550" y="1993900"/>
            <a:ext cx="70167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892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9213" y="1984375"/>
            <a:ext cx="703262"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8921" name="Rectangle 9"/>
          <p:cNvSpPr>
            <a:spLocks/>
          </p:cNvSpPr>
          <p:nvPr/>
        </p:nvSpPr>
        <p:spPr bwMode="auto">
          <a:xfrm>
            <a:off x="2947988" y="1909763"/>
            <a:ext cx="9525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4500">
                <a:latin typeface="Gill Sans" charset="0"/>
                <a:sym typeface="Gill Sans" charset="0"/>
              </a:rPr>
              <a:t>and</a:t>
            </a:r>
          </a:p>
        </p:txBody>
      </p:sp>
    </p:spTree>
    <p:extLst>
      <p:ext uri="{BB962C8B-B14F-4D97-AF65-F5344CB8AC3E}">
        <p14:creationId xmlns:p14="http://schemas.microsoft.com/office/powerpoint/2010/main" val="77268132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rIns="35717"/>
          <a:lstStyle/>
          <a:p>
            <a:pPr eaLnBrk="1" hangingPunct="1"/>
            <a:r>
              <a:rPr lang="en-US" smtClean="0"/>
              <a:t>Optimal position</a:t>
            </a:r>
          </a:p>
        </p:txBody>
      </p:sp>
      <p:pic>
        <p:nvPicPr>
          <p:cNvPr id="39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513" y="1230313"/>
            <a:ext cx="282098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550" y="3494088"/>
            <a:ext cx="2728913"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99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013" y="1228725"/>
            <a:ext cx="2820987"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99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0050" y="3498850"/>
            <a:ext cx="2728913"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994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88" y="1844675"/>
            <a:ext cx="919162"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994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763" y="4268788"/>
            <a:ext cx="91757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9945" name="Rectangle 9"/>
          <p:cNvSpPr>
            <a:spLocks/>
          </p:cNvSpPr>
          <p:nvPr/>
        </p:nvSpPr>
        <p:spPr bwMode="auto">
          <a:xfrm>
            <a:off x="2687638" y="5791200"/>
            <a:ext cx="131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Optimal</a:t>
            </a:r>
          </a:p>
        </p:txBody>
      </p:sp>
      <p:sp>
        <p:nvSpPr>
          <p:cNvPr id="39946" name="Rectangle 10"/>
          <p:cNvSpPr>
            <a:spLocks/>
          </p:cNvSpPr>
          <p:nvPr/>
        </p:nvSpPr>
        <p:spPr bwMode="auto">
          <a:xfrm>
            <a:off x="5554663" y="5791200"/>
            <a:ext cx="258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000">
                <a:latin typeface="Gill Sans" charset="0"/>
                <a:sym typeface="Gill Sans" charset="0"/>
              </a:rPr>
              <a:t>Center of mass</a:t>
            </a:r>
          </a:p>
        </p:txBody>
      </p:sp>
    </p:spTree>
    <p:extLst>
      <p:ext uri="{BB962C8B-B14F-4D97-AF65-F5344CB8AC3E}">
        <p14:creationId xmlns:p14="http://schemas.microsoft.com/office/powerpoint/2010/main" val="254417132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rIns="35717"/>
          <a:lstStyle/>
          <a:p>
            <a:pPr eaLnBrk="1" hangingPunct="1"/>
            <a:r>
              <a:rPr lang="en-US" smtClean="0"/>
              <a:t>Optimal coordinates</a:t>
            </a:r>
          </a:p>
        </p:txBody>
      </p:sp>
      <p:pic>
        <p:nvPicPr>
          <p:cNvPr id="409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238" y="3835400"/>
            <a:ext cx="2786062"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096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575" y="6119813"/>
            <a:ext cx="4206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096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6119813"/>
            <a:ext cx="427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096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6588" y="6119813"/>
            <a:ext cx="422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096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13" y="3835400"/>
            <a:ext cx="2786062"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0968"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3150" y="3835400"/>
            <a:ext cx="2786063"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1702" name="LMN-opt-path.wmv">
            <a:hlinkClick r:id="" action="ppaction://media"/>
          </p:cNvPr>
          <p:cNvPicPr>
            <a:picLocks noGrp="1" noRot="1" noChangeAspect="1" noChangeArrowheads="1"/>
          </p:cNvPicPr>
          <p:nvPr>
            <p:ph idx="1"/>
            <a:videoFile r:link="rId1"/>
          </p:nvPr>
        </p:nvPicPr>
        <p:blipFill>
          <a:blip r:embed="rId9">
            <a:extLst>
              <a:ext uri="{28A0092B-C50C-407E-A947-70E740481C1C}">
                <a14:useLocalDpi xmlns:a14="http://schemas.microsoft.com/office/drawing/2010/main" val="0"/>
              </a:ext>
            </a:extLst>
          </a:blip>
          <a:srcRect/>
          <a:stretch>
            <a:fillRect/>
          </a:stretch>
        </p:blipFill>
        <p:spPr>
          <a:xfrm>
            <a:off x="2514600" y="838200"/>
            <a:ext cx="3962400" cy="28797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136617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7300" fill="hold"/>
                                        <p:tgtEl>
                                          <p:spTgt spid="7170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1702"/>
                </p:tgtEl>
              </p:cMediaNode>
            </p:video>
            <p:seq concurrent="1" nextAc="seek">
              <p:cTn id="8" restart="whenNotActive" fill="hold" evtFilter="cancelBubble" nodeType="interactiveSeq">
                <p:stCondLst>
                  <p:cond evt="onClick" delay="0">
                    <p:tgtEl>
                      <p:spTgt spid="7170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1702"/>
                                        </p:tgtEl>
                                      </p:cBhvr>
                                    </p:cmd>
                                  </p:childTnLst>
                                </p:cTn>
                              </p:par>
                            </p:childTnLst>
                          </p:cTn>
                        </p:par>
                      </p:childTnLst>
                    </p:cTn>
                  </p:par>
                </p:childTnLst>
              </p:cTn>
              <p:nextCondLst>
                <p:cond evt="onClick" delay="0">
                  <p:tgtEl>
                    <p:spTgt spid="7170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rIns="35717"/>
          <a:lstStyle/>
          <a:p>
            <a:pPr eaLnBrk="1" hangingPunct="1"/>
            <a:r>
              <a:rPr lang="en-US" smtClean="0"/>
              <a:t>Optimal coordinates</a:t>
            </a:r>
          </a:p>
        </p:txBody>
      </p:sp>
      <p:pic>
        <p:nvPicPr>
          <p:cNvPr id="419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238" y="3835400"/>
            <a:ext cx="2786062"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198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575" y="6119813"/>
            <a:ext cx="4206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198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6119813"/>
            <a:ext cx="427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199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6588" y="6119813"/>
            <a:ext cx="422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199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13" y="3835400"/>
            <a:ext cx="2786062"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199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3150" y="3835400"/>
            <a:ext cx="2786063"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88079" name="O-optmovedisp.wmv">
            <a:hlinkClick r:id="" action="ppaction://media"/>
          </p:cNvPr>
          <p:cNvPicPr>
            <a:picLocks noGrp="1" noRot="1" noChangeAspect="1" noChangeArrowheads="1"/>
          </p:cNvPicPr>
          <p:nvPr>
            <p:ph idx="1"/>
            <a:videoFile r:link="rId1"/>
          </p:nvPr>
        </p:nvPicPr>
        <p:blipFill>
          <a:blip r:embed="rId9">
            <a:extLst>
              <a:ext uri="{28A0092B-C50C-407E-A947-70E740481C1C}">
                <a14:useLocalDpi xmlns:a14="http://schemas.microsoft.com/office/drawing/2010/main" val="0"/>
              </a:ext>
            </a:extLst>
          </a:blip>
          <a:srcRect/>
          <a:stretch>
            <a:fillRect/>
          </a:stretch>
        </p:blipFill>
        <p:spPr>
          <a:xfrm>
            <a:off x="2514600" y="838200"/>
            <a:ext cx="3967163" cy="28813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609617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000" fill="hold"/>
                                        <p:tgtEl>
                                          <p:spTgt spid="8807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8079"/>
                </p:tgtEl>
              </p:cMediaNode>
            </p:video>
            <p:seq concurrent="1" nextAc="seek">
              <p:cTn id="8" restart="whenNotActive" fill="hold" evtFilter="cancelBubble" nodeType="interactiveSeq">
                <p:stCondLst>
                  <p:cond evt="onClick" delay="0">
                    <p:tgtEl>
                      <p:spTgt spid="8807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88079"/>
                                        </p:tgtEl>
                                      </p:cBhvr>
                                    </p:cmd>
                                  </p:childTnLst>
                                </p:cTn>
                              </p:par>
                            </p:childTnLst>
                          </p:cTn>
                        </p:par>
                      </p:childTnLst>
                    </p:cTn>
                  </p:par>
                </p:childTnLst>
              </p:cTn>
              <p:nextCondLst>
                <p:cond evt="onClick" delay="0">
                  <p:tgtEl>
                    <p:spTgt spid="88079"/>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rIns="35717"/>
          <a:lstStyle/>
          <a:p>
            <a:pPr eaLnBrk="1" hangingPunct="1"/>
            <a:r>
              <a:rPr lang="en-US" smtClean="0"/>
              <a:t>Optimal coordinates</a:t>
            </a:r>
          </a:p>
        </p:txBody>
      </p:sp>
      <p:pic>
        <p:nvPicPr>
          <p:cNvPr id="430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238" y="3835400"/>
            <a:ext cx="2786062"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30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575" y="6119813"/>
            <a:ext cx="42068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301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6119813"/>
            <a:ext cx="427038"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301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6588" y="6119813"/>
            <a:ext cx="4222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301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13" y="3835400"/>
            <a:ext cx="2786062"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301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3150" y="3835400"/>
            <a:ext cx="2786063"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87055" name="P1-movebvi.wmv">
            <a:hlinkClick r:id="" action="ppaction://media"/>
          </p:cNvPr>
          <p:cNvPicPr>
            <a:picLocks noGrp="1" noRot="1" noChangeAspect="1" noChangeArrowheads="1"/>
          </p:cNvPicPr>
          <p:nvPr>
            <p:ph idx="1"/>
            <a:videoFile r:link="rId1"/>
          </p:nvPr>
        </p:nvPicPr>
        <p:blipFill>
          <a:blip r:embed="rId9">
            <a:extLst>
              <a:ext uri="{28A0092B-C50C-407E-A947-70E740481C1C}">
                <a14:useLocalDpi xmlns:a14="http://schemas.microsoft.com/office/drawing/2010/main" val="0"/>
              </a:ext>
            </a:extLst>
          </a:blip>
          <a:srcRect/>
          <a:stretch>
            <a:fillRect/>
          </a:stretch>
        </p:blipFill>
        <p:spPr>
          <a:xfrm>
            <a:off x="2514600" y="838200"/>
            <a:ext cx="3957638" cy="28765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882711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000" fill="hold"/>
                                        <p:tgtEl>
                                          <p:spTgt spid="870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7055"/>
                </p:tgtEl>
              </p:cMediaNode>
            </p:video>
            <p:seq concurrent="1" nextAc="seek">
              <p:cTn id="8" restart="whenNotActive" fill="hold" evtFilter="cancelBubble" nodeType="interactiveSeq">
                <p:stCondLst>
                  <p:cond evt="onClick" delay="0">
                    <p:tgtEl>
                      <p:spTgt spid="8705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87055"/>
                                        </p:tgtEl>
                                      </p:cBhvr>
                                    </p:cmd>
                                  </p:childTnLst>
                                </p:cTn>
                              </p:par>
                            </p:childTnLst>
                          </p:cTn>
                        </p:par>
                      </p:childTnLst>
                    </p:cTn>
                  </p:par>
                </p:childTnLst>
              </p:cTn>
              <p:nextCondLst>
                <p:cond evt="onClick" delay="0">
                  <p:tgtEl>
                    <p:spTgt spid="87055"/>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rIns="35717"/>
          <a:lstStyle/>
          <a:p>
            <a:pPr eaLnBrk="1" hangingPunct="1"/>
            <a:r>
              <a:rPr lang="en-US" smtClean="0"/>
              <a:t>Generality</a:t>
            </a:r>
          </a:p>
        </p:txBody>
      </p:sp>
      <p:sp>
        <p:nvSpPr>
          <p:cNvPr id="44035" name="Rectangle 3"/>
          <p:cNvSpPr>
            <a:spLocks/>
          </p:cNvSpPr>
          <p:nvPr/>
        </p:nvSpPr>
        <p:spPr bwMode="auto">
          <a:xfrm>
            <a:off x="1077913" y="1803400"/>
            <a:ext cx="6980237"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3900">
                <a:latin typeface="Gill Sans" charset="0"/>
                <a:sym typeface="Gill Sans" charset="0"/>
              </a:rPr>
              <a:t>Gaits with BVI error less than 10%</a:t>
            </a:r>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263" y="2857500"/>
            <a:ext cx="3633787"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4037" name="Oval 5"/>
          <p:cNvSpPr>
            <a:spLocks/>
          </p:cNvSpPr>
          <p:nvPr/>
        </p:nvSpPr>
        <p:spPr bwMode="auto">
          <a:xfrm>
            <a:off x="5027613" y="4867275"/>
            <a:ext cx="839787" cy="830263"/>
          </a:xfrm>
          <a:prstGeom prst="ellipse">
            <a:avLst/>
          </a:prstGeom>
          <a:noFill/>
          <a:ln w="508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710" name="Oval 6"/>
          <p:cNvSpPr>
            <a:spLocks/>
          </p:cNvSpPr>
          <p:nvPr/>
        </p:nvSpPr>
        <p:spPr bwMode="auto">
          <a:xfrm>
            <a:off x="4822825" y="4652963"/>
            <a:ext cx="909638" cy="901700"/>
          </a:xfrm>
          <a:prstGeom prst="ellipse">
            <a:avLst/>
          </a:prstGeom>
          <a:noFill/>
          <a:ln w="50800">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711" name="Oval 7"/>
          <p:cNvSpPr>
            <a:spLocks/>
          </p:cNvSpPr>
          <p:nvPr/>
        </p:nvSpPr>
        <p:spPr bwMode="auto">
          <a:xfrm>
            <a:off x="4754563" y="4598988"/>
            <a:ext cx="1384300" cy="1366837"/>
          </a:xfrm>
          <a:prstGeom prst="ellipse">
            <a:avLst/>
          </a:prstGeom>
          <a:noFill/>
          <a:ln w="50800">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712" name="Oval 8"/>
          <p:cNvSpPr>
            <a:spLocks/>
          </p:cNvSpPr>
          <p:nvPr/>
        </p:nvSpPr>
        <p:spPr bwMode="auto">
          <a:xfrm>
            <a:off x="5643563" y="4822825"/>
            <a:ext cx="571500" cy="561975"/>
          </a:xfrm>
          <a:prstGeom prst="ellipse">
            <a:avLst/>
          </a:prstGeom>
          <a:noFill/>
          <a:ln w="50800">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713" name="Oval 9"/>
          <p:cNvSpPr>
            <a:spLocks/>
          </p:cNvSpPr>
          <p:nvPr/>
        </p:nvSpPr>
        <p:spPr bwMode="auto">
          <a:xfrm>
            <a:off x="4991100" y="5483225"/>
            <a:ext cx="571500" cy="561975"/>
          </a:xfrm>
          <a:prstGeom prst="ellipse">
            <a:avLst/>
          </a:prstGeom>
          <a:noFill/>
          <a:ln w="50800">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714" name="Oval 10"/>
          <p:cNvSpPr>
            <a:spLocks/>
          </p:cNvSpPr>
          <p:nvPr/>
        </p:nvSpPr>
        <p:spPr bwMode="auto">
          <a:xfrm rot="10800000">
            <a:off x="3389313" y="3232150"/>
            <a:ext cx="838200" cy="830263"/>
          </a:xfrm>
          <a:prstGeom prst="ellipse">
            <a:avLst/>
          </a:prstGeom>
          <a:noFill/>
          <a:ln w="50800">
            <a:solidFill>
              <a:srgbClr val="EA0E1D"/>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715" name="Oval 11"/>
          <p:cNvSpPr>
            <a:spLocks/>
          </p:cNvSpPr>
          <p:nvPr/>
        </p:nvSpPr>
        <p:spPr bwMode="auto">
          <a:xfrm rot="10800000">
            <a:off x="3522663" y="3375025"/>
            <a:ext cx="911225" cy="901700"/>
          </a:xfrm>
          <a:prstGeom prst="ellipse">
            <a:avLst/>
          </a:prstGeom>
          <a:noFill/>
          <a:ln w="50800">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716" name="Oval 12"/>
          <p:cNvSpPr>
            <a:spLocks/>
          </p:cNvSpPr>
          <p:nvPr/>
        </p:nvSpPr>
        <p:spPr bwMode="auto">
          <a:xfrm rot="10800000">
            <a:off x="3116263" y="2965450"/>
            <a:ext cx="1384300" cy="1365250"/>
          </a:xfrm>
          <a:prstGeom prst="ellipse">
            <a:avLst/>
          </a:prstGeom>
          <a:noFill/>
          <a:ln w="50800">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717" name="Oval 13"/>
          <p:cNvSpPr>
            <a:spLocks/>
          </p:cNvSpPr>
          <p:nvPr/>
        </p:nvSpPr>
        <p:spPr bwMode="auto">
          <a:xfrm rot="10800000">
            <a:off x="3040063" y="3544888"/>
            <a:ext cx="571500" cy="563562"/>
          </a:xfrm>
          <a:prstGeom prst="ellipse">
            <a:avLst/>
          </a:prstGeom>
          <a:noFill/>
          <a:ln w="50800">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72718" name="Oval 14"/>
          <p:cNvSpPr>
            <a:spLocks/>
          </p:cNvSpPr>
          <p:nvPr/>
        </p:nvSpPr>
        <p:spPr bwMode="auto">
          <a:xfrm rot="10800000">
            <a:off x="3692525" y="2867025"/>
            <a:ext cx="571500" cy="561975"/>
          </a:xfrm>
          <a:prstGeom prst="ellipse">
            <a:avLst/>
          </a:prstGeom>
          <a:noFill/>
          <a:ln w="50800">
            <a:solidFill>
              <a:srgbClr val="40404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4799109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97156" presetClass="entr" presetSubtype="72339000" fill="hold" grpId="0" nodeType="clickEffect">
                                  <p:stCondLst>
                                    <p:cond delay="0"/>
                                  </p:stCondLst>
                                  <p:childTnLst>
                                    <p:set>
                                      <p:cBhvr>
                                        <p:cTn id="6" dur="1" fill="hold">
                                          <p:stCondLst>
                                            <p:cond delay="499"/>
                                          </p:stCondLst>
                                        </p:cTn>
                                        <p:tgtEl>
                                          <p:spTgt spid="727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entr" presetSubtype="72333800" fill="hold" grpId="0" nodeType="clickEffect">
                                  <p:stCondLst>
                                    <p:cond delay="0"/>
                                  </p:stCondLst>
                                  <p:childTnLst>
                                    <p:set>
                                      <p:cBhvr>
                                        <p:cTn id="10" dur="1" fill="hold">
                                          <p:stCondLst>
                                            <p:cond delay="499"/>
                                          </p:stCondLst>
                                        </p:cTn>
                                        <p:tgtEl>
                                          <p:spTgt spid="727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entr" presetSubtype="72339040" fill="hold" grpId="0" nodeType="clickEffect">
                                  <p:stCondLst>
                                    <p:cond delay="0"/>
                                  </p:stCondLst>
                                  <p:childTnLst>
                                    <p:set>
                                      <p:cBhvr>
                                        <p:cTn id="14" dur="1" fill="hold">
                                          <p:stCondLst>
                                            <p:cond delay="499"/>
                                          </p:stCondLst>
                                        </p:cTn>
                                        <p:tgtEl>
                                          <p:spTgt spid="727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entr" presetSubtype="72337560" fill="hold" grpId="0" nodeType="clickEffect">
                                  <p:stCondLst>
                                    <p:cond delay="0"/>
                                  </p:stCondLst>
                                  <p:childTnLst>
                                    <p:set>
                                      <p:cBhvr>
                                        <p:cTn id="18" dur="1" fill="hold">
                                          <p:stCondLst>
                                            <p:cond delay="499"/>
                                          </p:stCondLst>
                                        </p:cTn>
                                        <p:tgtEl>
                                          <p:spTgt spid="727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entr" presetSubtype="72336240" fill="hold" grpId="0" nodeType="clickEffect">
                                  <p:stCondLst>
                                    <p:cond delay="0"/>
                                  </p:stCondLst>
                                  <p:childTnLst>
                                    <p:set>
                                      <p:cBhvr>
                                        <p:cTn id="22" dur="1" fill="hold">
                                          <p:stCondLst>
                                            <p:cond delay="499"/>
                                          </p:stCondLst>
                                        </p:cTn>
                                        <p:tgtEl>
                                          <p:spTgt spid="72714"/>
                                        </p:tgtEl>
                                        <p:attrNameLst>
                                          <p:attrName>style.visibility</p:attrName>
                                        </p:attrNameLst>
                                      </p:cBhvr>
                                      <p:to>
                                        <p:strVal val="visible"/>
                                      </p:to>
                                    </p:set>
                                  </p:childTnLst>
                                </p:cTn>
                              </p:par>
                            </p:childTnLst>
                          </p:cTn>
                        </p:par>
                        <p:par>
                          <p:cTn id="23" fill="hold" nodeType="afterGroup">
                            <p:stCondLst>
                              <p:cond delay="500"/>
                            </p:stCondLst>
                            <p:childTnLst>
                              <p:par>
                                <p:cTn id="24" presetID="0" presetClass="entr" presetSubtype="72334084" fill="hold" grpId="0" nodeType="afterEffect">
                                  <p:stCondLst>
                                    <p:cond delay="100"/>
                                  </p:stCondLst>
                                  <p:childTnLst>
                                    <p:set>
                                      <p:cBhvr>
                                        <p:cTn id="25" dur="1" fill="hold">
                                          <p:stCondLst>
                                            <p:cond delay="499"/>
                                          </p:stCondLst>
                                        </p:cTn>
                                        <p:tgtEl>
                                          <p:spTgt spid="72715"/>
                                        </p:tgtEl>
                                        <p:attrNameLst>
                                          <p:attrName>style.visibility</p:attrName>
                                        </p:attrNameLst>
                                      </p:cBhvr>
                                      <p:to>
                                        <p:strVal val="visible"/>
                                      </p:to>
                                    </p:set>
                                  </p:childTnLst>
                                </p:cTn>
                              </p:par>
                            </p:childTnLst>
                          </p:cTn>
                        </p:par>
                        <p:par>
                          <p:cTn id="26" fill="hold" nodeType="afterGroup">
                            <p:stCondLst>
                              <p:cond delay="1100"/>
                            </p:stCondLst>
                            <p:childTnLst>
                              <p:par>
                                <p:cTn id="27" presetID="0" presetClass="entr" presetSubtype="72326664" fill="hold" grpId="0" nodeType="afterEffect">
                                  <p:stCondLst>
                                    <p:cond delay="100"/>
                                  </p:stCondLst>
                                  <p:childTnLst>
                                    <p:set>
                                      <p:cBhvr>
                                        <p:cTn id="28" dur="1" fill="hold">
                                          <p:stCondLst>
                                            <p:cond delay="499"/>
                                          </p:stCondLst>
                                        </p:cTn>
                                        <p:tgtEl>
                                          <p:spTgt spid="72716"/>
                                        </p:tgtEl>
                                        <p:attrNameLst>
                                          <p:attrName>style.visibility</p:attrName>
                                        </p:attrNameLst>
                                      </p:cBhvr>
                                      <p:to>
                                        <p:strVal val="visible"/>
                                      </p:to>
                                    </p:set>
                                  </p:childTnLst>
                                </p:cTn>
                              </p:par>
                            </p:childTnLst>
                          </p:cTn>
                        </p:par>
                        <p:par>
                          <p:cTn id="29" fill="hold" nodeType="afterGroup">
                            <p:stCondLst>
                              <p:cond delay="1700"/>
                            </p:stCondLst>
                            <p:childTnLst>
                              <p:par>
                                <p:cTn id="30" presetID="0" presetClass="entr" presetSubtype="72314364" fill="hold" grpId="0" nodeType="afterEffect">
                                  <p:stCondLst>
                                    <p:cond delay="100"/>
                                  </p:stCondLst>
                                  <p:childTnLst>
                                    <p:set>
                                      <p:cBhvr>
                                        <p:cTn id="31" dur="1" fill="hold">
                                          <p:stCondLst>
                                            <p:cond delay="499"/>
                                          </p:stCondLst>
                                        </p:cTn>
                                        <p:tgtEl>
                                          <p:spTgt spid="72717"/>
                                        </p:tgtEl>
                                        <p:attrNameLst>
                                          <p:attrName>style.visibility</p:attrName>
                                        </p:attrNameLst>
                                      </p:cBhvr>
                                      <p:to>
                                        <p:strVal val="visible"/>
                                      </p:to>
                                    </p:set>
                                  </p:childTnLst>
                                </p:cTn>
                              </p:par>
                            </p:childTnLst>
                          </p:cTn>
                        </p:par>
                        <p:par>
                          <p:cTn id="32" fill="hold" nodeType="afterGroup">
                            <p:stCondLst>
                              <p:cond delay="2300"/>
                            </p:stCondLst>
                            <p:childTnLst>
                              <p:par>
                                <p:cTn id="33" presetID="0" presetClass="entr" presetSubtype="72319160" fill="hold" grpId="0" nodeType="afterEffect">
                                  <p:stCondLst>
                                    <p:cond delay="100"/>
                                  </p:stCondLst>
                                  <p:childTnLst>
                                    <p:set>
                                      <p:cBhvr>
                                        <p:cTn id="34" dur="1" fill="hold">
                                          <p:stCondLst>
                                            <p:cond delay="499"/>
                                          </p:stCondLst>
                                        </p:cTn>
                                        <p:tgtEl>
                                          <p:spTgt spid="72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0" grpId="0" animBg="1"/>
      <p:bldP spid="72711" grpId="0" animBg="1"/>
      <p:bldP spid="72712" grpId="0" animBg="1"/>
      <p:bldP spid="72713" grpId="0" animBg="1"/>
      <p:bldP spid="72714" grpId="0" animBg="1"/>
      <p:bldP spid="72715" grpId="0" animBg="1"/>
      <p:bldP spid="72716" grpId="0" animBg="1"/>
      <p:bldP spid="72717" grpId="0" animBg="1"/>
      <p:bldP spid="727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smtClean="0">
                <a:ea typeface="MS PGothic" pitchFamily="34" charset="-128"/>
              </a:rPr>
              <a:t>Gaits</a:t>
            </a:r>
          </a:p>
        </p:txBody>
      </p:sp>
      <p:sp>
        <p:nvSpPr>
          <p:cNvPr id="7171" name="TextBox 3"/>
          <p:cNvSpPr txBox="1">
            <a:spLocks noChangeArrowheads="1"/>
          </p:cNvSpPr>
          <p:nvPr/>
        </p:nvSpPr>
        <p:spPr bwMode="auto">
          <a:xfrm>
            <a:off x="704850" y="2786063"/>
            <a:ext cx="6397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800"/>
              <a:t>Gaits are </a:t>
            </a:r>
            <a:r>
              <a:rPr lang="en-US" sz="2800" i="1"/>
              <a:t>cyclic</a:t>
            </a:r>
            <a:r>
              <a:rPr lang="en-US" sz="2800"/>
              <a:t> motions in the shape space</a:t>
            </a:r>
          </a:p>
        </p:txBody>
      </p:sp>
      <p:sp>
        <p:nvSpPr>
          <p:cNvPr id="7172" name="TextBox 5"/>
          <p:cNvSpPr txBox="1">
            <a:spLocks noChangeArrowheads="1"/>
          </p:cNvSpPr>
          <p:nvPr/>
        </p:nvSpPr>
        <p:spPr bwMode="auto">
          <a:xfrm>
            <a:off x="1701800" y="4219575"/>
            <a:ext cx="7366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800"/>
              <a:t>Cyclic nature makes them inherently composable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B-gait-snake3.wmv">
            <a:hlinkClick r:id="" action="ppaction://media"/>
          </p:cNvPr>
          <p:cNvPicPr>
            <a:picLocks noGrp="1" noRot="1" noChangeAspect="1" noChangeArrowheads="1"/>
          </p:cNvPicPr>
          <p:nvPr>
            <p:ph idx="1"/>
            <a:videoFile r:link="rId1"/>
          </p:nvPr>
        </p:nvPicPr>
        <p:blipFill>
          <a:blip r:embed="rId3">
            <a:extLst>
              <a:ext uri="{28A0092B-C50C-407E-A947-70E740481C1C}">
                <a14:useLocalDpi xmlns:a14="http://schemas.microsoft.com/office/drawing/2010/main" val="0"/>
              </a:ext>
            </a:extLst>
          </a:blip>
          <a:srcRect/>
          <a:stretch>
            <a:fillRect/>
          </a:stretch>
        </p:blipFill>
        <p:spPr>
          <a:xfrm>
            <a:off x="381000" y="1295400"/>
            <a:ext cx="3811588" cy="2859088"/>
          </a:xfrm>
        </p:spPr>
      </p:pic>
      <p:sp>
        <p:nvSpPr>
          <p:cNvPr id="45059" name="Rectangle 3"/>
          <p:cNvSpPr>
            <a:spLocks noGrp="1" noChangeArrowheads="1"/>
          </p:cNvSpPr>
          <p:nvPr>
            <p:ph type="title"/>
          </p:nvPr>
        </p:nvSpPr>
        <p:spPr/>
        <p:txBody>
          <a:bodyPr rIns="35717"/>
          <a:lstStyle/>
          <a:p>
            <a:pPr eaLnBrk="1" hangingPunct="1"/>
            <a:r>
              <a:rPr lang="en-US" smtClean="0"/>
              <a:t>Floating snake</a:t>
            </a:r>
          </a:p>
        </p:txBody>
      </p:sp>
      <p:pic>
        <p:nvPicPr>
          <p:cNvPr id="450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8850" y="1419225"/>
            <a:ext cx="3302000"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5061" name="Rectangle 5"/>
          <p:cNvSpPr>
            <a:spLocks/>
          </p:cNvSpPr>
          <p:nvPr/>
        </p:nvSpPr>
        <p:spPr bwMode="auto">
          <a:xfrm>
            <a:off x="6203950" y="3732213"/>
            <a:ext cx="746125" cy="438150"/>
          </a:xfrm>
          <a:prstGeom prst="rect">
            <a:avLst/>
          </a:prstGeom>
          <a:solidFill>
            <a:schemeClr val="accent1"/>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2500">
                <a:latin typeface="Gill Sans" charset="0"/>
                <a:sym typeface="Gill Sans" charset="0"/>
              </a:rPr>
              <a:t>Time</a:t>
            </a:r>
          </a:p>
        </p:txBody>
      </p:sp>
      <p:sp>
        <p:nvSpPr>
          <p:cNvPr id="45062" name="Rectangle 6"/>
          <p:cNvSpPr>
            <a:spLocks/>
          </p:cNvSpPr>
          <p:nvPr/>
        </p:nvSpPr>
        <p:spPr bwMode="auto">
          <a:xfrm>
            <a:off x="4402138" y="2322513"/>
            <a:ext cx="527050" cy="500062"/>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a:p>
        </p:txBody>
      </p:sp>
      <p:pic>
        <p:nvPicPr>
          <p:cNvPr id="4506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5975" y="2366963"/>
            <a:ext cx="2492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506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962400"/>
            <a:ext cx="2589213"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506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150" y="4322763"/>
            <a:ext cx="28130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45066" name="Group 10"/>
          <p:cNvGrpSpPr>
            <a:grpSpLocks/>
          </p:cNvGrpSpPr>
          <p:nvPr/>
        </p:nvGrpSpPr>
        <p:grpSpPr bwMode="auto">
          <a:xfrm>
            <a:off x="1144588" y="1987550"/>
            <a:ext cx="2303462" cy="763588"/>
            <a:chOff x="0" y="0"/>
            <a:chExt cx="2063" cy="684"/>
          </a:xfrm>
        </p:grpSpPr>
        <p:sp>
          <p:nvSpPr>
            <p:cNvPr id="45068" name="Rectangle 11"/>
            <p:cNvSpPr>
              <a:spLocks/>
            </p:cNvSpPr>
            <p:nvPr/>
          </p:nvSpPr>
          <p:spPr bwMode="auto">
            <a:xfrm>
              <a:off x="0" y="0"/>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1700">
                  <a:latin typeface="Gill Sans" charset="0"/>
                  <a:sym typeface="Gill Sans" charset="0"/>
                </a:rPr>
                <a:t>Center of Mass</a:t>
              </a:r>
            </a:p>
          </p:txBody>
        </p:sp>
        <p:sp>
          <p:nvSpPr>
            <p:cNvPr id="45069" name="Line 12"/>
            <p:cNvSpPr>
              <a:spLocks noChangeShapeType="1"/>
            </p:cNvSpPr>
            <p:nvPr/>
          </p:nvSpPr>
          <p:spPr bwMode="auto">
            <a:xfrm rot="10800000">
              <a:off x="685" y="284"/>
              <a:ext cx="312" cy="336"/>
            </a:xfrm>
            <a:prstGeom prst="line">
              <a:avLst/>
            </a:prstGeom>
            <a:noFill/>
            <a:ln w="38100">
              <a:solidFill>
                <a:schemeClr val="tx1"/>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5070" name="Line 13"/>
            <p:cNvSpPr>
              <a:spLocks noChangeShapeType="1"/>
            </p:cNvSpPr>
            <p:nvPr/>
          </p:nvSpPr>
          <p:spPr bwMode="auto">
            <a:xfrm rot="10800000" flipH="1">
              <a:off x="1053" y="683"/>
              <a:ext cx="840" cy="1"/>
            </a:xfrm>
            <a:prstGeom prst="line">
              <a:avLst/>
            </a:prstGeom>
            <a:noFill/>
            <a:ln w="25400">
              <a:solidFill>
                <a:schemeClr val="tx1"/>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5071" name="Freeform 14"/>
            <p:cNvSpPr>
              <a:spLocks/>
            </p:cNvSpPr>
            <p:nvPr/>
          </p:nvSpPr>
          <p:spPr bwMode="auto">
            <a:xfrm>
              <a:off x="1677" y="396"/>
              <a:ext cx="123" cy="232"/>
            </a:xfrm>
            <a:custGeom>
              <a:avLst/>
              <a:gdLst>
                <a:gd name="T0" fmla="*/ 1 w 19337"/>
                <a:gd name="T1" fmla="*/ 2 h 21588"/>
                <a:gd name="T2" fmla="*/ 1 w 19337"/>
                <a:gd name="T3" fmla="*/ 1 h 21588"/>
                <a:gd name="T4" fmla="*/ 0 w 19337"/>
                <a:gd name="T5" fmla="*/ 0 h 21588"/>
                <a:gd name="T6" fmla="*/ 0 60000 65536"/>
                <a:gd name="T7" fmla="*/ 0 60000 65536"/>
                <a:gd name="T8" fmla="*/ 0 60000 65536"/>
              </a:gdLst>
              <a:ahLst/>
              <a:cxnLst>
                <a:cxn ang="T6">
                  <a:pos x="T0" y="T1"/>
                </a:cxn>
                <a:cxn ang="T7">
                  <a:pos x="T2" y="T3"/>
                </a:cxn>
                <a:cxn ang="T8">
                  <a:pos x="T4" y="T5"/>
                </a:cxn>
              </a:cxnLst>
              <a:rect l="0" t="0" r="r" b="b"/>
              <a:pathLst>
                <a:path w="19337" h="21588">
                  <a:moveTo>
                    <a:pt x="17526" y="21588"/>
                  </a:moveTo>
                  <a:cubicBezTo>
                    <a:pt x="17526" y="21588"/>
                    <a:pt x="21600" y="21600"/>
                    <a:pt x="17526" y="11911"/>
                  </a:cubicBezTo>
                  <a:cubicBezTo>
                    <a:pt x="13771" y="2978"/>
                    <a:pt x="0" y="0"/>
                    <a:pt x="0" y="0"/>
                  </a:cubicBezTo>
                </a:path>
              </a:pathLst>
            </a:custGeom>
            <a:noFill/>
            <a:ln w="38100" cap="flat">
              <a:solidFill>
                <a:schemeClr val="tx1"/>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45072"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 y="340"/>
              <a:ext cx="218"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45067"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9538" y="4965700"/>
            <a:ext cx="9175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7530510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000" fill="hold"/>
                                        <p:tgtEl>
                                          <p:spTgt spid="737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3730"/>
                </p:tgtEl>
              </p:cMediaNode>
            </p:video>
            <p:seq concurrent="1" nextAc="seek">
              <p:cTn id="8" restart="whenNotActive" fill="hold" evtFilter="cancelBubble" nodeType="interactiveSeq">
                <p:stCondLst>
                  <p:cond evt="onClick" delay="0">
                    <p:tgtEl>
                      <p:spTgt spid="7373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3730"/>
                                        </p:tgtEl>
                                      </p:cBhvr>
                                    </p:cmd>
                                  </p:childTnLst>
                                </p:cTn>
                              </p:par>
                            </p:childTnLst>
                          </p:cTn>
                        </p:par>
                      </p:childTnLst>
                    </p:cTn>
                  </p:par>
                </p:childTnLst>
              </p:cTn>
              <p:nextCondLst>
                <p:cond evt="onClick" delay="0">
                  <p:tgtEl>
                    <p:spTgt spid="73730"/>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850" y="1419225"/>
            <a:ext cx="3302000"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6083" name="Rectangle 3"/>
          <p:cNvSpPr>
            <a:spLocks noGrp="1" noChangeArrowheads="1"/>
          </p:cNvSpPr>
          <p:nvPr>
            <p:ph type="title"/>
          </p:nvPr>
        </p:nvSpPr>
        <p:spPr/>
        <p:txBody>
          <a:bodyPr rIns="35717"/>
          <a:lstStyle/>
          <a:p>
            <a:pPr eaLnBrk="1" hangingPunct="1"/>
            <a:r>
              <a:rPr lang="en-US" smtClean="0"/>
              <a:t>Floating snake</a:t>
            </a:r>
          </a:p>
        </p:txBody>
      </p:sp>
      <p:sp>
        <p:nvSpPr>
          <p:cNvPr id="46084" name="Rectangle 4"/>
          <p:cNvSpPr>
            <a:spLocks/>
          </p:cNvSpPr>
          <p:nvPr/>
        </p:nvSpPr>
        <p:spPr bwMode="auto">
          <a:xfrm>
            <a:off x="6205538" y="3732213"/>
            <a:ext cx="747712" cy="438150"/>
          </a:xfrm>
          <a:prstGeom prst="rect">
            <a:avLst/>
          </a:prstGeom>
          <a:solidFill>
            <a:schemeClr val="accent1"/>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pPr algn="ctr" defTabSz="642938"/>
            <a:r>
              <a:rPr lang="en-US" sz="2500">
                <a:latin typeface="Gill Sans" charset="0"/>
                <a:sym typeface="Gill Sans" charset="0"/>
              </a:rPr>
              <a:t>Time</a:t>
            </a:r>
          </a:p>
        </p:txBody>
      </p:sp>
      <p:sp>
        <p:nvSpPr>
          <p:cNvPr id="46085" name="Rectangle 5"/>
          <p:cNvSpPr>
            <a:spLocks/>
          </p:cNvSpPr>
          <p:nvPr/>
        </p:nvSpPr>
        <p:spPr bwMode="auto">
          <a:xfrm>
            <a:off x="4456113" y="2330450"/>
            <a:ext cx="527050" cy="500063"/>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p>
            <a:endParaRPr lang="en-US"/>
          </a:p>
        </p:txBody>
      </p:sp>
      <p:pic>
        <p:nvPicPr>
          <p:cNvPr id="4608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975" y="2366963"/>
            <a:ext cx="2492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608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962400"/>
            <a:ext cx="2589213"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608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9538" y="4965700"/>
            <a:ext cx="9175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608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0150" y="4322763"/>
            <a:ext cx="28130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4762" name="D-optgait-snake3.wmv">
            <a:hlinkClick r:id="" action="ppaction://media"/>
          </p:cNvPr>
          <p:cNvPicPr>
            <a:picLocks noGrp="1" noRot="1" noChangeAspect="1" noChangeArrowheads="1"/>
          </p:cNvPicPr>
          <p:nvPr>
            <a:videoFile r:link="rId1"/>
          </p:nvPr>
        </p:nvPicPr>
        <p:blipFill>
          <a:blip r:embed="rId8">
            <a:extLst>
              <a:ext uri="{28A0092B-C50C-407E-A947-70E740481C1C}">
                <a14:useLocalDpi xmlns:a14="http://schemas.microsoft.com/office/drawing/2010/main" val="0"/>
              </a:ext>
            </a:extLst>
          </a:blip>
          <a:srcRect/>
          <a:stretch>
            <a:fillRect/>
          </a:stretch>
        </p:blipFill>
        <p:spPr bwMode="auto">
          <a:xfrm>
            <a:off x="381000" y="1255713"/>
            <a:ext cx="3811588" cy="285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05766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000" fill="hold"/>
                                        <p:tgtEl>
                                          <p:spTgt spid="747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4762"/>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274638"/>
            <a:ext cx="5867400"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2948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Trajectory comparison</a:t>
            </a:r>
            <a:endParaRPr lang="en-US" dirty="0"/>
          </a:p>
        </p:txBody>
      </p:sp>
      <p:pic>
        <p:nvPicPr>
          <p:cNvPr id="8" name="syncswim1.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21998"/>
          <a:stretch/>
        </p:blipFill>
        <p:spPr>
          <a:xfrm>
            <a:off x="24539" y="1371600"/>
            <a:ext cx="9119461" cy="5335450"/>
          </a:xfrm>
        </p:spPr>
      </p:pic>
    </p:spTree>
    <p:extLst>
      <p:ext uri="{BB962C8B-B14F-4D97-AF65-F5344CB8AC3E}">
        <p14:creationId xmlns:p14="http://schemas.microsoft.com/office/powerpoint/2010/main" val="3595069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2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smtClean="0"/>
              <a:t>Coordinate optimization</a:t>
            </a:r>
          </a:p>
        </p:txBody>
      </p:sp>
      <p:pic>
        <p:nvPicPr>
          <p:cNvPr id="57346" name="Picture 1"/>
          <p:cNvPicPr>
            <a:picLocks noChangeAspect="1"/>
          </p:cNvPicPr>
          <p:nvPr/>
        </p:nvPicPr>
        <p:blipFill>
          <a:blip r:embed="rId3"/>
          <a:srcRect/>
          <a:stretch>
            <a:fillRect/>
          </a:stretch>
        </p:blipFill>
        <p:spPr bwMode="auto">
          <a:xfrm>
            <a:off x="2743200" y="1401763"/>
            <a:ext cx="6015038" cy="4754562"/>
          </a:xfrm>
          <a:prstGeom prst="rect">
            <a:avLst/>
          </a:prstGeom>
          <a:noFill/>
          <a:ln w="9525">
            <a:noFill/>
            <a:miter lim="800000"/>
            <a:headEnd/>
            <a:tailEnd/>
          </a:ln>
        </p:spPr>
      </p:pic>
      <p:sp>
        <p:nvSpPr>
          <p:cNvPr id="57347" name="TextBox 2"/>
          <p:cNvSpPr txBox="1">
            <a:spLocks noChangeArrowheads="1"/>
          </p:cNvSpPr>
          <p:nvPr/>
        </p:nvSpPr>
        <p:spPr bwMode="auto">
          <a:xfrm>
            <a:off x="152400" y="2362200"/>
            <a:ext cx="2590800" cy="708025"/>
          </a:xfrm>
          <a:prstGeom prst="rect">
            <a:avLst/>
          </a:prstGeom>
          <a:noFill/>
          <a:ln w="9525">
            <a:noFill/>
            <a:miter lim="800000"/>
            <a:headEnd/>
            <a:tailEnd/>
          </a:ln>
        </p:spPr>
        <p:txBody>
          <a:bodyPr>
            <a:spAutoFit/>
          </a:bodyPr>
          <a:lstStyle/>
          <a:p>
            <a:r>
              <a:rPr lang="en-US" sz="2000">
                <a:latin typeface="Calibri" pitchFamily="34" charset="0"/>
              </a:rPr>
              <a:t>Black: Displacement magnitude and span</a:t>
            </a:r>
          </a:p>
        </p:txBody>
      </p:sp>
      <p:sp>
        <p:nvSpPr>
          <p:cNvPr id="57348" name="TextBox 4"/>
          <p:cNvSpPr txBox="1">
            <a:spLocks noChangeArrowheads="1"/>
          </p:cNvSpPr>
          <p:nvPr/>
        </p:nvSpPr>
        <p:spPr bwMode="auto">
          <a:xfrm>
            <a:off x="152400" y="3352800"/>
            <a:ext cx="2505075" cy="708025"/>
          </a:xfrm>
          <a:prstGeom prst="rect">
            <a:avLst/>
          </a:prstGeom>
          <a:noFill/>
          <a:ln w="9525">
            <a:noFill/>
            <a:miter lim="800000"/>
            <a:headEnd/>
            <a:tailEnd/>
          </a:ln>
        </p:spPr>
        <p:txBody>
          <a:bodyPr>
            <a:spAutoFit/>
          </a:bodyPr>
          <a:lstStyle/>
          <a:p>
            <a:r>
              <a:rPr lang="en-US" sz="2000">
                <a:latin typeface="Calibri" pitchFamily="34" charset="0"/>
              </a:rPr>
              <a:t>Grey: Original area integration</a:t>
            </a:r>
          </a:p>
        </p:txBody>
      </p:sp>
      <p:sp>
        <p:nvSpPr>
          <p:cNvPr id="57349" name="TextBox 7"/>
          <p:cNvSpPr txBox="1">
            <a:spLocks noChangeArrowheads="1"/>
          </p:cNvSpPr>
          <p:nvPr/>
        </p:nvSpPr>
        <p:spPr bwMode="auto">
          <a:xfrm>
            <a:off x="223838" y="4343400"/>
            <a:ext cx="2428875" cy="1323975"/>
          </a:xfrm>
          <a:prstGeom prst="rect">
            <a:avLst/>
          </a:prstGeom>
          <a:noFill/>
          <a:ln w="9525">
            <a:noFill/>
            <a:miter lim="800000"/>
            <a:headEnd/>
            <a:tailEnd/>
          </a:ln>
        </p:spPr>
        <p:txBody>
          <a:bodyPr>
            <a:spAutoFit/>
          </a:bodyPr>
          <a:lstStyle/>
          <a:p>
            <a:r>
              <a:rPr lang="en-US" sz="2000">
                <a:solidFill>
                  <a:srgbClr val="FF0000"/>
                </a:solidFill>
                <a:latin typeface="Calibri" pitchFamily="34" charset="0"/>
              </a:rPr>
              <a:t>Red: Optimized area integration and displacement span</a:t>
            </a:r>
          </a:p>
        </p:txBody>
      </p:sp>
      <p:sp>
        <p:nvSpPr>
          <p:cNvPr id="57350" name="TextBox 8"/>
          <p:cNvSpPr txBox="1">
            <a:spLocks noChangeArrowheads="1"/>
          </p:cNvSpPr>
          <p:nvPr/>
        </p:nvSpPr>
        <p:spPr bwMode="auto">
          <a:xfrm>
            <a:off x="4724400" y="6324600"/>
            <a:ext cx="2903538" cy="523875"/>
          </a:xfrm>
          <a:prstGeom prst="rect">
            <a:avLst/>
          </a:prstGeom>
          <a:noFill/>
          <a:ln w="9525">
            <a:noFill/>
            <a:miter lim="800000"/>
            <a:headEnd/>
            <a:tailEnd/>
          </a:ln>
        </p:spPr>
        <p:txBody>
          <a:bodyPr wrap="none">
            <a:spAutoFit/>
          </a:bodyPr>
          <a:lstStyle/>
          <a:p>
            <a:r>
              <a:rPr lang="en-US" sz="2800">
                <a:latin typeface="Calibri" pitchFamily="34" charset="0"/>
              </a:rPr>
              <a:t>Stroke Amplitude</a:t>
            </a:r>
          </a:p>
        </p:txBody>
      </p:sp>
    </p:spTree>
    <p:extLst>
      <p:ext uri="{BB962C8B-B14F-4D97-AF65-F5344CB8AC3E}">
        <p14:creationId xmlns:p14="http://schemas.microsoft.com/office/powerpoint/2010/main" val="33749141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01" y="781050"/>
            <a:ext cx="9002899"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08836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Snakes on a Plan</a:t>
            </a:r>
            <a:br>
              <a:rPr lang="en-US" dirty="0" smtClean="0"/>
            </a:br>
            <a:r>
              <a:rPr lang="en-US" sz="2700" dirty="0" smtClean="0"/>
              <a:t>(Hatton, </a:t>
            </a:r>
            <a:r>
              <a:rPr lang="en-US" sz="2700" dirty="0" err="1" smtClean="0"/>
              <a:t>Knepper</a:t>
            </a:r>
            <a:r>
              <a:rPr lang="en-US" sz="2700" dirty="0" smtClean="0"/>
              <a:t>, Travers, </a:t>
            </a:r>
            <a:r>
              <a:rPr lang="en-US" sz="2700" dirty="0" err="1" smtClean="0"/>
              <a:t>Droge</a:t>
            </a:r>
            <a:r>
              <a:rPr lang="en-US" sz="2700" dirty="0" smtClean="0"/>
              <a:t>, </a:t>
            </a:r>
            <a:r>
              <a:rPr lang="en-US" sz="2700" dirty="0" err="1" smtClean="0"/>
              <a:t>Egerstedt</a:t>
            </a:r>
            <a:r>
              <a:rPr lang="en-US" sz="2700" dirty="0"/>
              <a:t>)</a:t>
            </a:r>
            <a:r>
              <a:rPr lang="en-US" sz="2700" dirty="0" smtClean="0"/>
              <a:t> </a:t>
            </a:r>
            <a:endParaRPr lang="en-US" dirty="0"/>
          </a:p>
        </p:txBody>
      </p:sp>
      <p:graphicFrame>
        <p:nvGraphicFramePr>
          <p:cNvPr id="4" name="Group 37"/>
          <p:cNvGraphicFramePr>
            <a:graphicFrameLocks noGrp="1"/>
          </p:cNvGraphicFramePr>
          <p:nvPr>
            <p:extLst>
              <p:ext uri="{D42A27DB-BD31-4B8C-83A1-F6EECF244321}">
                <p14:modId xmlns:p14="http://schemas.microsoft.com/office/powerpoint/2010/main" val="3240487106"/>
              </p:ext>
            </p:extLst>
          </p:nvPr>
        </p:nvGraphicFramePr>
        <p:xfrm>
          <a:off x="914400" y="1728907"/>
          <a:ext cx="4115595" cy="2942985"/>
        </p:xfrm>
        <a:graphic>
          <a:graphicData uri="http://schemas.openxmlformats.org/drawingml/2006/table">
            <a:tbl>
              <a:tblPr/>
              <a:tblGrid>
                <a:gridCol w="1014842"/>
                <a:gridCol w="1013438"/>
                <a:gridCol w="886933"/>
                <a:gridCol w="1200382"/>
              </a:tblGrid>
              <a:tr h="316268">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1" i="0" u="sng" strike="noStrike" cap="none" normalizeH="0" baseline="0" dirty="0" smtClean="0">
                          <a:ln>
                            <a:noFill/>
                          </a:ln>
                          <a:solidFill>
                            <a:schemeClr val="tx1"/>
                          </a:solidFill>
                          <a:effectLst/>
                          <a:latin typeface="Arial" charset="0"/>
                          <a:cs typeface="Arial" charset="0"/>
                        </a:rPr>
                        <a:t>Gait</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1" i="0" u="sng" strike="noStrike" cap="none" normalizeH="0" baseline="0" smtClean="0">
                          <a:ln>
                            <a:noFill/>
                          </a:ln>
                          <a:solidFill>
                            <a:schemeClr val="tx1"/>
                          </a:solidFill>
                          <a:effectLst/>
                          <a:latin typeface="Arial" charset="0"/>
                          <a:cs typeface="Arial" charset="0"/>
                        </a:rPr>
                        <a:t>Velocity</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1" i="0" u="sng" strike="noStrike" cap="none" normalizeH="0" baseline="0" smtClean="0">
                          <a:ln>
                            <a:noFill/>
                          </a:ln>
                          <a:solidFill>
                            <a:schemeClr val="tx1"/>
                          </a:solidFill>
                          <a:effectLst/>
                          <a:latin typeface="Arial" charset="0"/>
                          <a:cs typeface="Arial" charset="0"/>
                        </a:rPr>
                        <a:t>Power</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1" i="0" u="sng" strike="noStrike" cap="none" normalizeH="0" baseline="0" smtClean="0">
                          <a:ln>
                            <a:noFill/>
                          </a:ln>
                          <a:solidFill>
                            <a:schemeClr val="tx1"/>
                          </a:solidFill>
                          <a:effectLst/>
                          <a:latin typeface="Arial" charset="0"/>
                          <a:cs typeface="Arial" charset="0"/>
                        </a:rPr>
                        <a:t>Efficiency</a:t>
                      </a:r>
                    </a:p>
                  </a:txBody>
                  <a:tcPr marL="81639" marR="81639" marT="83559" marB="42448"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r>
              <a:tr h="723385">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smtClean="0">
                          <a:ln>
                            <a:noFill/>
                          </a:ln>
                          <a:solidFill>
                            <a:schemeClr val="tx1"/>
                          </a:solidFill>
                          <a:effectLst/>
                          <a:latin typeface="Arial" charset="0"/>
                          <a:cs typeface="Arial" charset="0"/>
                        </a:rPr>
                        <a:t>Slither (longitudinal)</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smtClean="0">
                          <a:ln>
                            <a:noFill/>
                          </a:ln>
                          <a:solidFill>
                            <a:schemeClr val="tx1"/>
                          </a:solidFill>
                          <a:effectLst/>
                          <a:latin typeface="Arial" charset="0"/>
                          <a:cs typeface="Arial" charset="0"/>
                        </a:rPr>
                        <a:t>2.8 cm/sec</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dirty="0" smtClean="0">
                          <a:ln>
                            <a:noFill/>
                          </a:ln>
                          <a:solidFill>
                            <a:schemeClr val="tx1"/>
                          </a:solidFill>
                          <a:effectLst/>
                          <a:latin typeface="Arial" charset="0"/>
                          <a:cs typeface="Arial" charset="0"/>
                        </a:rPr>
                        <a:t>13.1 W</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smtClean="0">
                          <a:ln>
                            <a:noFill/>
                          </a:ln>
                          <a:solidFill>
                            <a:schemeClr val="tx1"/>
                          </a:solidFill>
                          <a:effectLst/>
                          <a:latin typeface="Arial" charset="0"/>
                          <a:cs typeface="Arial" charset="0"/>
                        </a:rPr>
                        <a:t>130.2 mWh/m</a:t>
                      </a:r>
                    </a:p>
                  </a:txBody>
                  <a:tcPr marL="81639" marR="81639" marT="83559" marB="42448"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r>
              <a:tr h="723385">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smtClean="0">
                          <a:ln>
                            <a:noFill/>
                          </a:ln>
                          <a:solidFill>
                            <a:schemeClr val="tx1"/>
                          </a:solidFill>
                          <a:effectLst/>
                          <a:latin typeface="Arial" charset="0"/>
                          <a:cs typeface="Arial" charset="0"/>
                        </a:rPr>
                        <a:t>Rolling (transverse)</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smtClean="0">
                          <a:ln>
                            <a:noFill/>
                          </a:ln>
                          <a:solidFill>
                            <a:schemeClr val="tx1"/>
                          </a:solidFill>
                          <a:effectLst/>
                          <a:latin typeface="Arial" charset="0"/>
                          <a:cs typeface="Arial" charset="0"/>
                        </a:rPr>
                        <a:t>26.4 cm/sec</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dirty="0" smtClean="0">
                          <a:ln>
                            <a:noFill/>
                          </a:ln>
                          <a:solidFill>
                            <a:schemeClr val="tx1"/>
                          </a:solidFill>
                          <a:effectLst/>
                          <a:latin typeface="Arial" charset="0"/>
                          <a:cs typeface="Arial" charset="0"/>
                        </a:rPr>
                        <a:t> 28.7 W</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dirty="0" smtClean="0">
                          <a:ln>
                            <a:noFill/>
                          </a:ln>
                          <a:solidFill>
                            <a:schemeClr val="tx1"/>
                          </a:solidFill>
                          <a:effectLst/>
                          <a:latin typeface="Arial" charset="0"/>
                          <a:cs typeface="Arial" charset="0"/>
                        </a:rPr>
                        <a:t>30.2 </a:t>
                      </a:r>
                      <a:r>
                        <a:rPr kumimoji="0" lang="en-US" sz="1200" b="0" i="0" u="none" strike="noStrike" cap="none" normalizeH="0" baseline="0" dirty="0" err="1" smtClean="0">
                          <a:ln>
                            <a:noFill/>
                          </a:ln>
                          <a:solidFill>
                            <a:schemeClr val="tx1"/>
                          </a:solidFill>
                          <a:effectLst/>
                          <a:latin typeface="Arial" charset="0"/>
                          <a:cs typeface="Arial" charset="0"/>
                        </a:rPr>
                        <a:t>mWh</a:t>
                      </a:r>
                      <a:r>
                        <a:rPr kumimoji="0" lang="en-US" sz="1200" b="0" i="0" u="none" strike="noStrike" cap="none" normalizeH="0" baseline="0" dirty="0" smtClean="0">
                          <a:ln>
                            <a:noFill/>
                          </a:ln>
                          <a:solidFill>
                            <a:schemeClr val="tx1"/>
                          </a:solidFill>
                          <a:effectLst/>
                          <a:latin typeface="Arial" charset="0"/>
                          <a:cs typeface="Arial" charset="0"/>
                        </a:rPr>
                        <a:t>/m</a:t>
                      </a:r>
                    </a:p>
                  </a:txBody>
                  <a:tcPr marL="81639" marR="81639" marT="83559" marB="42448"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r>
              <a:tr h="525364">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smtClean="0">
                          <a:ln>
                            <a:noFill/>
                          </a:ln>
                          <a:solidFill>
                            <a:schemeClr val="tx1"/>
                          </a:solidFill>
                          <a:effectLst/>
                          <a:latin typeface="Arial" charset="0"/>
                          <a:cs typeface="Arial" charset="0"/>
                        </a:rPr>
                        <a:t>Rotate</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smtClean="0">
                          <a:ln>
                            <a:noFill/>
                          </a:ln>
                          <a:solidFill>
                            <a:schemeClr val="tx1"/>
                          </a:solidFill>
                          <a:effectLst/>
                          <a:latin typeface="Arial" charset="0"/>
                          <a:cs typeface="Arial" charset="0"/>
                        </a:rPr>
                        <a:t>22.5 deg/sec</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dirty="0" smtClean="0">
                          <a:ln>
                            <a:noFill/>
                          </a:ln>
                          <a:solidFill>
                            <a:schemeClr val="tx1"/>
                          </a:solidFill>
                          <a:effectLst/>
                          <a:latin typeface="Arial" charset="0"/>
                          <a:cs typeface="Arial" charset="0"/>
                        </a:rPr>
                        <a:t> 29.0 W</a:t>
                      </a:r>
                    </a:p>
                  </a:txBody>
                  <a:tcPr marL="32656" marR="32656" marT="73763" marB="32654"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200" b="0" i="0" u="none" strike="noStrike" cap="none" normalizeH="0" baseline="0" dirty="0" smtClean="0">
                          <a:ln>
                            <a:noFill/>
                          </a:ln>
                          <a:solidFill>
                            <a:schemeClr val="tx1"/>
                          </a:solidFill>
                          <a:effectLst/>
                          <a:latin typeface="Arial" charset="0"/>
                          <a:cs typeface="Arial" charset="0"/>
                        </a:rPr>
                        <a:t>0.481 </a:t>
                      </a:r>
                      <a:r>
                        <a:rPr kumimoji="0" lang="en-US" sz="1200" b="0" i="0" u="none" strike="noStrike" cap="none" normalizeH="0" baseline="0" dirty="0" err="1" smtClean="0">
                          <a:ln>
                            <a:noFill/>
                          </a:ln>
                          <a:solidFill>
                            <a:schemeClr val="tx1"/>
                          </a:solidFill>
                          <a:effectLst/>
                          <a:latin typeface="Arial" charset="0"/>
                          <a:cs typeface="Arial" charset="0"/>
                        </a:rPr>
                        <a:t>mWh</a:t>
                      </a:r>
                      <a:r>
                        <a:rPr kumimoji="0" lang="en-US" sz="1200" b="0" i="0" u="none" strike="noStrike" cap="none" normalizeH="0" baseline="0" dirty="0" smtClean="0">
                          <a:ln>
                            <a:noFill/>
                          </a:ln>
                          <a:solidFill>
                            <a:schemeClr val="tx1"/>
                          </a:solidFill>
                          <a:effectLst/>
                          <a:latin typeface="Arial" charset="0"/>
                          <a:cs typeface="Arial" charset="0"/>
                        </a:rPr>
                        <a:t>/</a:t>
                      </a:r>
                      <a:r>
                        <a:rPr kumimoji="0" lang="en-US" sz="1200" b="0" i="0" u="none" strike="noStrike" cap="none" normalizeH="0" baseline="0" dirty="0" err="1" smtClean="0">
                          <a:ln>
                            <a:noFill/>
                          </a:ln>
                          <a:solidFill>
                            <a:schemeClr val="tx1"/>
                          </a:solidFill>
                          <a:effectLst/>
                          <a:latin typeface="Arial" charset="0"/>
                          <a:cs typeface="Arial" charset="0"/>
                        </a:rPr>
                        <a:t>deg</a:t>
                      </a:r>
                      <a:endParaRPr kumimoji="0" lang="en-US" sz="1200" b="0" i="0" u="none" strike="noStrike" cap="none" normalizeH="0" baseline="0" dirty="0" smtClean="0">
                        <a:ln>
                          <a:noFill/>
                        </a:ln>
                        <a:solidFill>
                          <a:schemeClr val="tx1"/>
                        </a:solidFill>
                        <a:effectLst/>
                        <a:latin typeface="Arial" charset="0"/>
                        <a:cs typeface="Arial" charset="0"/>
                      </a:endParaRPr>
                    </a:p>
                  </a:txBody>
                  <a:tcPr marL="81639" marR="81639" marT="83559" marB="42448"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w="36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r>
              <a:tr h="654583">
                <a:tc>
                  <a:txBody>
                    <a:bodyPr/>
                    <a:lstStyle/>
                    <a:p>
                      <a:pPr marL="0" marR="0" lvl="0" indent="0" algn="l" defTabSz="457200" rtl="0" eaLnBrk="1" fontAlgn="base" latinLnBrk="0" hangingPunct="1">
                        <a:lnSpc>
                          <a:spcPct val="100000"/>
                        </a:lnSpc>
                        <a:spcBef>
                          <a:spcPct val="20000"/>
                        </a:spcBef>
                        <a:spcAft>
                          <a:spcPct val="0"/>
                        </a:spcAft>
                        <a:buClrTx/>
                        <a:buSzTx/>
                        <a:buFontTx/>
                        <a:buNone/>
                        <a:tabLst>
                          <a:tab pos="723900" algn="l"/>
                          <a:tab pos="1447800" algn="l"/>
                          <a:tab pos="2171700" algn="l"/>
                          <a:tab pos="2895600" algn="l"/>
                          <a:tab pos="3619500" algn="l"/>
                          <a:tab pos="4343400" algn="l"/>
                          <a:tab pos="5067300" algn="l"/>
                          <a:tab pos="5791200" algn="l"/>
                          <a:tab pos="6515100" algn="l"/>
                        </a:tabLst>
                      </a:pPr>
                      <a:r>
                        <a:rPr kumimoji="0" lang="en-US" sz="1200" b="0" i="0" u="none" strike="noStrike" cap="none" normalizeH="0" baseline="0" dirty="0" smtClean="0">
                          <a:ln>
                            <a:noFill/>
                          </a:ln>
                          <a:solidFill>
                            <a:schemeClr val="tx1"/>
                          </a:solidFill>
                          <a:effectLst/>
                          <a:latin typeface="Arial" charset="0"/>
                          <a:cs typeface="Arial" charset="0"/>
                        </a:rPr>
                        <a:t>Transition between gaits</a:t>
                      </a:r>
                    </a:p>
                  </a:txBody>
                  <a:tcPr marL="0" marR="0" marT="14400" marB="0"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a:noFill/>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100000"/>
                        </a:lnSpc>
                        <a:spcBef>
                          <a:spcPct val="20000"/>
                        </a:spcBef>
                        <a:spcAft>
                          <a:spcPct val="0"/>
                        </a:spcAft>
                        <a:buClrTx/>
                        <a:buSzTx/>
                        <a:buFontTx/>
                        <a:buNone/>
                        <a:tabLst>
                          <a:tab pos="723900" algn="l"/>
                          <a:tab pos="1447800" algn="l"/>
                          <a:tab pos="2171700" algn="l"/>
                          <a:tab pos="2895600" algn="l"/>
                          <a:tab pos="3619500" algn="l"/>
                          <a:tab pos="4343400" algn="l"/>
                          <a:tab pos="5067300" algn="l"/>
                          <a:tab pos="5791200" algn="l"/>
                          <a:tab pos="6515100" algn="l"/>
                        </a:tabLst>
                      </a:pPr>
                      <a:r>
                        <a:rPr kumimoji="0" lang="en-US" sz="1200" b="0" i="0" u="none" strike="noStrike" cap="none" normalizeH="0" baseline="0" smtClean="0">
                          <a:ln>
                            <a:noFill/>
                          </a:ln>
                          <a:solidFill>
                            <a:schemeClr val="tx1"/>
                          </a:solidFill>
                          <a:effectLst/>
                          <a:latin typeface="Arial" charset="0"/>
                          <a:cs typeface="Arial" charset="0"/>
                        </a:rPr>
                        <a:t>0 cm/sec </a:t>
                      </a:r>
                      <a:br>
                        <a:rPr kumimoji="0" lang="en-US" sz="1200" b="0" i="0" u="none" strike="noStrike" cap="none" normalizeH="0" baseline="0" smtClean="0">
                          <a:ln>
                            <a:noFill/>
                          </a:ln>
                          <a:solidFill>
                            <a:schemeClr val="tx1"/>
                          </a:solidFill>
                          <a:effectLst/>
                          <a:latin typeface="Arial" charset="0"/>
                          <a:cs typeface="Arial" charset="0"/>
                        </a:rPr>
                      </a:br>
                      <a:r>
                        <a:rPr kumimoji="0" lang="en-US" sz="1200" b="0" i="0" u="none" strike="noStrike" cap="none" normalizeH="0" baseline="0" smtClean="0">
                          <a:ln>
                            <a:noFill/>
                          </a:ln>
                          <a:solidFill>
                            <a:schemeClr val="tx1"/>
                          </a:solidFill>
                          <a:effectLst/>
                          <a:latin typeface="Arial" charset="0"/>
                          <a:cs typeface="Arial" charset="0"/>
                        </a:rPr>
                        <a:t>(lasts 1 sec)</a:t>
                      </a:r>
                    </a:p>
                  </a:txBody>
                  <a:tcPr marL="0" marR="0" marT="14400" marB="0"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a:noFill/>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87000"/>
                        </a:lnSpc>
                        <a:spcBef>
                          <a:spcPct val="20000"/>
                        </a:spcBef>
                        <a:spcAft>
                          <a:spcPct val="0"/>
                        </a:spcAft>
                        <a:buClrTx/>
                        <a:buSzTx/>
                        <a:buFontTx/>
                        <a:buNone/>
                        <a:tabLst>
                          <a:tab pos="723900" algn="l"/>
                          <a:tab pos="1447800" algn="l"/>
                          <a:tab pos="2171700" algn="l"/>
                          <a:tab pos="2895600" algn="l"/>
                          <a:tab pos="3619500" algn="l"/>
                          <a:tab pos="4343400" algn="l"/>
                          <a:tab pos="5067300" algn="l"/>
                          <a:tab pos="5791200" algn="l"/>
                          <a:tab pos="6515100" algn="l"/>
                        </a:tabLst>
                      </a:pPr>
                      <a:r>
                        <a:rPr kumimoji="0" lang="en-US" sz="1200" b="0" i="0" u="none" strike="noStrike" cap="none" normalizeH="0" baseline="0" dirty="0" smtClean="0">
                          <a:ln>
                            <a:noFill/>
                          </a:ln>
                          <a:solidFill>
                            <a:schemeClr val="tx1"/>
                          </a:solidFill>
                          <a:effectLst/>
                          <a:latin typeface="Arial" charset="0"/>
                          <a:cs typeface="Arial" charset="0"/>
                        </a:rPr>
                        <a:t>  28.5 W</a:t>
                      </a:r>
                    </a:p>
                  </a:txBody>
                  <a:tcPr marL="0" marR="0" marT="26743" marB="0"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a:noFill/>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1">
                        <a:lnSpc>
                          <a:spcPct val="100000"/>
                        </a:lnSpc>
                        <a:spcBef>
                          <a:spcPct val="20000"/>
                        </a:spcBef>
                        <a:spcAft>
                          <a:spcPct val="0"/>
                        </a:spcAft>
                        <a:buClrTx/>
                        <a:buSzTx/>
                        <a:buFontTx/>
                        <a:buNone/>
                        <a:tabLst>
                          <a:tab pos="723900" algn="l"/>
                          <a:tab pos="1447800" algn="l"/>
                          <a:tab pos="2171700" algn="l"/>
                          <a:tab pos="2895600" algn="l"/>
                          <a:tab pos="3619500" algn="l"/>
                          <a:tab pos="4343400" algn="l"/>
                          <a:tab pos="5067300" algn="l"/>
                          <a:tab pos="5791200" algn="l"/>
                          <a:tab pos="6515100" algn="l"/>
                        </a:tabLst>
                      </a:pPr>
                      <a:r>
                        <a:rPr kumimoji="0" lang="en-US" sz="1200" b="0" i="0" u="none" strike="noStrike" cap="none" normalizeH="0" baseline="0" dirty="0" smtClean="0">
                          <a:ln>
                            <a:noFill/>
                          </a:ln>
                          <a:solidFill>
                            <a:schemeClr val="tx1"/>
                          </a:solidFill>
                          <a:effectLst/>
                          <a:latin typeface="Arial" charset="0"/>
                          <a:cs typeface="Arial" charset="0"/>
                        </a:rPr>
                        <a:t>0 </a:t>
                      </a:r>
                      <a:r>
                        <a:rPr kumimoji="0" lang="en-US" sz="1200" b="0" i="0" u="none" strike="noStrike" cap="none" normalizeH="0" baseline="0" dirty="0" err="1" smtClean="0">
                          <a:ln>
                            <a:noFill/>
                          </a:ln>
                          <a:solidFill>
                            <a:schemeClr val="tx1"/>
                          </a:solidFill>
                          <a:effectLst/>
                          <a:latin typeface="Arial" charset="0"/>
                          <a:cs typeface="Arial" charset="0"/>
                        </a:rPr>
                        <a:t>mWh</a:t>
                      </a:r>
                      <a:r>
                        <a:rPr kumimoji="0" lang="en-US" sz="1200" b="0" i="0" u="none" strike="noStrike" cap="none" normalizeH="0" baseline="0" dirty="0" smtClean="0">
                          <a:ln>
                            <a:noFill/>
                          </a:ln>
                          <a:solidFill>
                            <a:schemeClr val="tx1"/>
                          </a:solidFill>
                          <a:effectLst/>
                          <a:latin typeface="Arial" charset="0"/>
                          <a:cs typeface="Arial" charset="0"/>
                        </a:rPr>
                        <a:t>/m</a:t>
                      </a:r>
                    </a:p>
                    <a:p>
                      <a:pPr marL="0" marR="0" lvl="0" indent="0" algn="l" defTabSz="457200" rtl="0" eaLnBrk="1" fontAlgn="base" latinLnBrk="0" hangingPunct="1">
                        <a:lnSpc>
                          <a:spcPct val="100000"/>
                        </a:lnSpc>
                        <a:spcBef>
                          <a:spcPct val="20000"/>
                        </a:spcBef>
                        <a:spcAft>
                          <a:spcPct val="0"/>
                        </a:spcAft>
                        <a:buClrTx/>
                        <a:buSzTx/>
                        <a:buFontTx/>
                        <a:buNone/>
                        <a:tabLst>
                          <a:tab pos="723900" algn="l"/>
                          <a:tab pos="1447800" algn="l"/>
                          <a:tab pos="2171700" algn="l"/>
                          <a:tab pos="2895600" algn="l"/>
                          <a:tab pos="3619500" algn="l"/>
                          <a:tab pos="4343400" algn="l"/>
                          <a:tab pos="5067300" algn="l"/>
                          <a:tab pos="5791200" algn="l"/>
                          <a:tab pos="6515100" algn="l"/>
                        </a:tabLst>
                      </a:pPr>
                      <a:r>
                        <a:rPr kumimoji="0" lang="en-US" sz="1200" b="0" i="0" u="none" strike="noStrike" cap="none" normalizeH="0" baseline="0" dirty="0" smtClean="0">
                          <a:ln>
                            <a:noFill/>
                          </a:ln>
                          <a:solidFill>
                            <a:schemeClr val="tx1"/>
                          </a:solidFill>
                          <a:effectLst/>
                          <a:latin typeface="Arial" charset="0"/>
                          <a:cs typeface="Arial" charset="0"/>
                        </a:rPr>
                        <a:t>(costs 3.65 </a:t>
                      </a:r>
                      <a:r>
                        <a:rPr kumimoji="0" lang="en-US" sz="1200" b="0" i="0" u="none" strike="noStrike" cap="none" normalizeH="0" baseline="0" dirty="0" err="1" smtClean="0">
                          <a:ln>
                            <a:noFill/>
                          </a:ln>
                          <a:solidFill>
                            <a:schemeClr val="tx1"/>
                          </a:solidFill>
                          <a:effectLst/>
                          <a:latin typeface="Arial" charset="0"/>
                          <a:cs typeface="Arial" charset="0"/>
                        </a:rPr>
                        <a:t>mWh</a:t>
                      </a:r>
                      <a:r>
                        <a:rPr kumimoji="0" lang="en-US" sz="1200" b="0" i="0" u="none" strike="noStrike" cap="none" normalizeH="0" baseline="0" dirty="0" smtClean="0">
                          <a:ln>
                            <a:noFill/>
                          </a:ln>
                          <a:solidFill>
                            <a:schemeClr val="tx1"/>
                          </a:solidFill>
                          <a:effectLst/>
                          <a:latin typeface="Arial" charset="0"/>
                          <a:cs typeface="Arial" charset="0"/>
                        </a:rPr>
                        <a:t>)</a:t>
                      </a:r>
                    </a:p>
                  </a:txBody>
                  <a:tcPr marL="0" marR="0" marT="14400" marB="0" horzOverflow="overflow">
                    <a:lnL w="360" cap="flat" cmpd="sng" algn="ctr">
                      <a:solidFill>
                        <a:srgbClr val="000000"/>
                      </a:solidFill>
                      <a:prstDash val="solid"/>
                      <a:round/>
                      <a:headEnd type="none" w="med" len="med"/>
                      <a:tailEnd type="none" w="med" len="med"/>
                    </a:lnL>
                    <a:lnR w="360" cap="flat" cmpd="sng" algn="ctr">
                      <a:solidFill>
                        <a:srgbClr val="000000"/>
                      </a:solidFill>
                      <a:prstDash val="solid"/>
                      <a:round/>
                      <a:headEnd type="none" w="med" len="med"/>
                      <a:tailEnd type="none" w="med" len="med"/>
                    </a:lnR>
                    <a:lnT>
                      <a:noFill/>
                    </a:lnT>
                    <a:lnB w="36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5" name="Rectangle 3"/>
          <p:cNvSpPr txBox="1">
            <a:spLocks/>
          </p:cNvSpPr>
          <p:nvPr/>
        </p:nvSpPr>
        <p:spPr>
          <a:xfrm>
            <a:off x="304800" y="5029200"/>
            <a:ext cx="8231188" cy="1905000"/>
          </a:xfrm>
          <a:prstGeom prst="rect">
            <a:avLst/>
          </a:prstGeom>
        </p:spPr>
        <p:txBody>
          <a:bodyPr vert="horz" lIns="0" tIns="25471" rIns="0" bIns="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30213" indent="-323850" defTabSz="457200">
              <a:buSzPct val="45000"/>
              <a:buFont typeface="Wingdings" pitchFamily="2" charset="2"/>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pPr>
            <a:r>
              <a:rPr lang="en-US" sz="2000" dirty="0" smtClean="0"/>
              <a:t>Separate position and internal shape variables</a:t>
            </a:r>
          </a:p>
          <a:p>
            <a:pPr marL="430213" indent="-323850" defTabSz="457200">
              <a:buSzPct val="45000"/>
              <a:buFont typeface="Wingdings" pitchFamily="2" charset="2"/>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pPr>
            <a:r>
              <a:rPr lang="en-US" sz="2000" dirty="0" smtClean="0"/>
              <a:t>Plan for position and “almost” defer shape variables until execution</a:t>
            </a:r>
          </a:p>
          <a:p>
            <a:pPr marL="430213" indent="-323850" defTabSz="457200">
              <a:buSzPct val="45000"/>
              <a:buFont typeface="Wingdings" pitchFamily="2" charset="2"/>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pPr>
            <a:r>
              <a:rPr lang="en-US" sz="2000" dirty="0" smtClean="0"/>
              <a:t>Chose position variables based on “best gait”</a:t>
            </a:r>
          </a:p>
          <a:p>
            <a:pPr marL="430213" indent="-323850" defTabSz="457200">
              <a:buSzPct val="45000"/>
              <a:buFont typeface="Wingdings" pitchFamily="2" charset="2"/>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pPr>
            <a:r>
              <a:rPr lang="en-US" sz="2000" dirty="0" smtClean="0"/>
              <a:t>Discrete Planner: </a:t>
            </a:r>
            <a:r>
              <a:rPr lang="en-US" sz="2000" dirty="0" smtClean="0">
                <a:solidFill>
                  <a:schemeClr val="accent2"/>
                </a:solidFill>
              </a:rPr>
              <a:t>sample position </a:t>
            </a:r>
            <a:r>
              <a:rPr lang="en-US" sz="2000" dirty="0" smtClean="0"/>
              <a:t>(rectangle), </a:t>
            </a:r>
            <a:r>
              <a:rPr lang="en-US" sz="2000" dirty="0" smtClean="0">
                <a:solidFill>
                  <a:schemeClr val="accent2"/>
                </a:solidFill>
              </a:rPr>
              <a:t>extend straight line</a:t>
            </a:r>
            <a:r>
              <a:rPr lang="en-US" sz="2000" dirty="0" smtClean="0"/>
              <a:t>, maximize efficiency and satisfy constraints</a:t>
            </a:r>
          </a:p>
        </p:txBody>
      </p:sp>
      <p:cxnSp>
        <p:nvCxnSpPr>
          <p:cNvPr id="10" name="Straight Connector 9"/>
          <p:cNvCxnSpPr/>
          <p:nvPr/>
        </p:nvCxnSpPr>
        <p:spPr>
          <a:xfrm>
            <a:off x="2514600" y="6477000"/>
            <a:ext cx="1676400" cy="0"/>
          </a:xfrm>
          <a:prstGeom prst="line">
            <a:avLst/>
          </a:prstGeom>
          <a:ln w="57150" cmpd="sng">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504425" y="6493625"/>
            <a:ext cx="2039375" cy="0"/>
          </a:xfrm>
          <a:prstGeom prst="line">
            <a:avLst/>
          </a:prstGeom>
          <a:ln w="57150" cmpd="sng">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AbstractedSnakeRRT_with_tree2.mp4">
            <a:hlinkClick r:id="" action="ppaction://media"/>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5410200" y="1524000"/>
            <a:ext cx="3352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8512697"/>
      </p:ext>
    </p:extLst>
  </p:cSld>
  <p:clrMapOvr>
    <a:masterClrMapping/>
  </p:clrMapOvr>
  <p:timing>
    <p:tnLst>
      <p:par>
        <p:cTn id="1" dur="indefinite" restart="never" nodeType="tmRoot">
          <p:childTnLst>
            <p:video>
              <p:cMediaNode>
                <p:cTn id="2"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Towards Simple Motion Models</a:t>
            </a:r>
          </a:p>
        </p:txBody>
      </p:sp>
      <p:pic>
        <p:nvPicPr>
          <p:cNvPr id="1126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25" y="1871663"/>
            <a:ext cx="21336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AutoShape 8"/>
          <p:cNvSpPr>
            <a:spLocks noChangeArrowheads="1"/>
          </p:cNvSpPr>
          <p:nvPr/>
        </p:nvSpPr>
        <p:spPr bwMode="auto">
          <a:xfrm rot="1300908">
            <a:off x="2798272" y="3381778"/>
            <a:ext cx="1852926" cy="240456"/>
          </a:xfrm>
          <a:prstGeom prst="rightArrow">
            <a:avLst>
              <a:gd name="adj1" fmla="val 50000"/>
              <a:gd name="adj2" fmla="val 21288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3" name="Rectangle 9"/>
          <p:cNvSpPr>
            <a:spLocks noChangeArrowheads="1"/>
          </p:cNvSpPr>
          <p:nvPr/>
        </p:nvSpPr>
        <p:spPr bwMode="auto">
          <a:xfrm>
            <a:off x="428625" y="4421188"/>
            <a:ext cx="312737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Intuitive relationship between rotation of the wheels and motion of the chassis.</a:t>
            </a:r>
          </a:p>
        </p:txBody>
      </p:sp>
      <p:sp>
        <p:nvSpPr>
          <p:cNvPr id="11274" name="Rectangle 10"/>
          <p:cNvSpPr>
            <a:spLocks noChangeArrowheads="1"/>
          </p:cNvSpPr>
          <p:nvPr/>
        </p:nvSpPr>
        <p:spPr bwMode="auto">
          <a:xfrm>
            <a:off x="6242050" y="1782763"/>
            <a:ext cx="2590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Plan for snake robots in much the same way as we already do with wheeled robots</a:t>
            </a:r>
          </a:p>
        </p:txBody>
      </p:sp>
      <p:pic>
        <p:nvPicPr>
          <p:cNvPr id="8" name="Sidewind_Brite.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6"/>
          <a:srcRect/>
          <a:stretch>
            <a:fillRect/>
          </a:stretch>
        </p:blipFill>
        <p:spPr bwMode="auto">
          <a:xfrm>
            <a:off x="4718050" y="3719513"/>
            <a:ext cx="41148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74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8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a:t>
            </a:r>
            <a:r>
              <a:rPr lang="en-US" dirty="0" err="1" smtClean="0"/>
              <a:t>Chasis</a:t>
            </a:r>
            <a:endParaRPr lang="en-US" dirty="0"/>
          </a:p>
        </p:txBody>
      </p:sp>
      <p:pic>
        <p:nvPicPr>
          <p:cNvPr id="4" name="sidewind_fixed.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9"/>
          <a:srcRect/>
          <a:stretch>
            <a:fillRect/>
          </a:stretch>
        </p:blipFill>
        <p:spPr bwMode="auto">
          <a:xfrm>
            <a:off x="0" y="2842451"/>
            <a:ext cx="47244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Sidewind_Brite.wm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10"/>
          <a:srcRect/>
          <a:stretch>
            <a:fillRect/>
          </a:stretch>
        </p:blipFill>
        <p:spPr bwMode="auto">
          <a:xfrm>
            <a:off x="5253568" y="1412082"/>
            <a:ext cx="2366432" cy="133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sidewind_vc.wmv">
            <a:hlinkClick r:id="" action="ppaction://media"/>
          </p:cNvPr>
          <p:cNvPicPr>
            <a:picLocks noChangeAspect="1"/>
          </p:cNvPicPr>
          <p:nvPr>
            <a:videoFile r:link="rId6"/>
            <p:extLst>
              <p:ext uri="{DAA4B4D4-6D71-4841-9C94-3DE7FCFB9230}">
                <p14:media xmlns:p14="http://schemas.microsoft.com/office/powerpoint/2010/main" r:link="rId5"/>
              </p:ext>
            </p:extLst>
          </p:nvPr>
        </p:nvPicPr>
        <p:blipFill>
          <a:blip r:embed="rId11"/>
          <a:srcRect/>
          <a:stretch>
            <a:fillRect/>
          </a:stretch>
        </p:blipFill>
        <p:spPr bwMode="auto">
          <a:xfrm>
            <a:off x="4369340" y="2871026"/>
            <a:ext cx="4774660" cy="358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0"/>
          <p:cNvSpPr>
            <a:spLocks noChangeArrowheads="1"/>
          </p:cNvSpPr>
          <p:nvPr/>
        </p:nvSpPr>
        <p:spPr bwMode="auto">
          <a:xfrm>
            <a:off x="457200" y="1451372"/>
            <a:ext cx="3352800"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pPr>
            <a:r>
              <a:rPr lang="en-US" sz="2800" dirty="0" smtClean="0">
                <a:ea typeface="ＭＳ Ｐゴシック" pitchFamily="34" charset="-128"/>
              </a:rPr>
              <a:t>Once again, choice </a:t>
            </a:r>
            <a:r>
              <a:rPr lang="en-US" sz="2800" dirty="0">
                <a:ea typeface="ＭＳ Ｐゴシック" pitchFamily="34" charset="-128"/>
              </a:rPr>
              <a:t>of body frame </a:t>
            </a:r>
            <a:r>
              <a:rPr lang="en-US" sz="2800" dirty="0" smtClean="0">
                <a:ea typeface="ＭＳ Ｐゴシック" pitchFamily="34" charset="-128"/>
              </a:rPr>
              <a:t>matter</a:t>
            </a:r>
          </a:p>
          <a:p>
            <a:pPr marL="342900" indent="-342900">
              <a:lnSpc>
                <a:spcPct val="90000"/>
              </a:lnSpc>
              <a:spcBef>
                <a:spcPct val="20000"/>
              </a:spcBef>
            </a:pPr>
            <a:endParaRPr lang="en-US" sz="2800" dirty="0">
              <a:ea typeface="ＭＳ Ｐゴシック" pitchFamily="34" charset="-128"/>
            </a:endParaRPr>
          </a:p>
          <a:p>
            <a:pPr>
              <a:lnSpc>
                <a:spcPct val="90000"/>
              </a:lnSpc>
              <a:spcBef>
                <a:spcPct val="20000"/>
              </a:spcBef>
            </a:pPr>
            <a:endParaRPr lang="en-US" sz="2800" dirty="0">
              <a:ea typeface="ＭＳ Ｐゴシック" pitchFamily="34" charset="-128"/>
            </a:endParaRPr>
          </a:p>
        </p:txBody>
      </p:sp>
      <p:sp>
        <p:nvSpPr>
          <p:cNvPr id="8" name="TextBox 7"/>
          <p:cNvSpPr txBox="1"/>
          <p:nvPr/>
        </p:nvSpPr>
        <p:spPr>
          <a:xfrm>
            <a:off x="457200" y="6135469"/>
            <a:ext cx="2763962" cy="1107996"/>
          </a:xfrm>
          <a:prstGeom prst="rect">
            <a:avLst/>
          </a:prstGeom>
          <a:noFill/>
        </p:spPr>
        <p:txBody>
          <a:bodyPr wrap="none" rtlCol="0">
            <a:spAutoFit/>
          </a:bodyPr>
          <a:lstStyle/>
          <a:p>
            <a:r>
              <a:rPr lang="en-US" sz="2400" dirty="0">
                <a:ea typeface="ＭＳ Ｐゴシック" pitchFamily="34" charset="-128"/>
              </a:rPr>
              <a:t>Fixed to a link is bad </a:t>
            </a:r>
            <a:endParaRPr lang="en-US" sz="2400" dirty="0" smtClean="0">
              <a:ea typeface="ＭＳ Ｐゴシック" pitchFamily="34" charset="-128"/>
            </a:endParaRPr>
          </a:p>
          <a:p>
            <a:r>
              <a:rPr lang="en-US" sz="2400" dirty="0" smtClean="0">
                <a:ea typeface="ＭＳ Ｐゴシック" pitchFamily="34" charset="-128"/>
              </a:rPr>
              <a:t>(but </a:t>
            </a:r>
            <a:r>
              <a:rPr lang="en-US" sz="2400" dirty="0">
                <a:ea typeface="ＭＳ Ｐゴシック" pitchFamily="34" charset="-128"/>
              </a:rPr>
              <a:t>easy to define)</a:t>
            </a:r>
          </a:p>
          <a:p>
            <a:endParaRPr lang="en-US" dirty="0"/>
          </a:p>
        </p:txBody>
      </p:sp>
      <p:sp>
        <p:nvSpPr>
          <p:cNvPr id="9" name="TextBox 8"/>
          <p:cNvSpPr txBox="1"/>
          <p:nvPr/>
        </p:nvSpPr>
        <p:spPr>
          <a:xfrm>
            <a:off x="5121684" y="6114871"/>
            <a:ext cx="3167342" cy="1200329"/>
          </a:xfrm>
          <a:prstGeom prst="rect">
            <a:avLst/>
          </a:prstGeom>
          <a:noFill/>
        </p:spPr>
        <p:txBody>
          <a:bodyPr wrap="none" rtlCol="0">
            <a:spAutoFit/>
          </a:bodyPr>
          <a:lstStyle/>
          <a:p>
            <a:r>
              <a:rPr lang="en-US" sz="2400" dirty="0">
                <a:ea typeface="ＭＳ Ｐゴシック" pitchFamily="34" charset="-128"/>
              </a:rPr>
              <a:t>Based on shape is good </a:t>
            </a:r>
            <a:endParaRPr lang="en-US" sz="2400" dirty="0" smtClean="0">
              <a:ea typeface="ＭＳ Ｐゴシック" pitchFamily="34" charset="-128"/>
            </a:endParaRPr>
          </a:p>
          <a:p>
            <a:r>
              <a:rPr lang="en-US" sz="2400" dirty="0" smtClean="0">
                <a:ea typeface="ＭＳ Ｐゴシック" pitchFamily="34" charset="-128"/>
              </a:rPr>
              <a:t>(but </a:t>
            </a:r>
            <a:r>
              <a:rPr lang="en-US" sz="2400" dirty="0">
                <a:ea typeface="ＭＳ Ｐゴシック" pitchFamily="34" charset="-128"/>
              </a:rPr>
              <a:t>more calculations)</a:t>
            </a:r>
          </a:p>
          <a:p>
            <a:endParaRPr lang="en-US" sz="2400" dirty="0"/>
          </a:p>
        </p:txBody>
      </p:sp>
    </p:spTree>
    <p:extLst>
      <p:ext uri="{BB962C8B-B14F-4D97-AF65-F5344CB8AC3E}">
        <p14:creationId xmlns:p14="http://schemas.microsoft.com/office/powerpoint/2010/main" val="297957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89" fill="hold"/>
                                        <p:tgtEl>
                                          <p:spTgt spid="5"/>
                                        </p:tgtEl>
                                      </p:cBhvr>
                                    </p:cmd>
                                  </p:childTnLst>
                                </p:cTn>
                              </p:par>
                              <p:par>
                                <p:cTn id="7" presetID="1" presetClass="mediacall" presetSubtype="0" fill="hold" nodeType="withEffect">
                                  <p:stCondLst>
                                    <p:cond delay="0"/>
                                  </p:stCondLst>
                                  <p:childTnLst>
                                    <p:cmd type="call" cmd="playFrom(0.0)">
                                      <p:cBhvr>
                                        <p:cTn id="8" dur="3994" fill="hold"/>
                                        <p:tgtEl>
                                          <p:spTgt spid="4"/>
                                        </p:tgtEl>
                                      </p:cBhvr>
                                    </p:cmd>
                                  </p:childTnLst>
                                </p:cTn>
                              </p:par>
                              <p:par>
                                <p:cTn id="9" presetID="1" presetClass="mediacall" presetSubtype="0" fill="hold" nodeType="withEffect">
                                  <p:stCondLst>
                                    <p:cond delay="0"/>
                                  </p:stCondLst>
                                  <p:childTnLst>
                                    <p:cmd type="call" cmd="playFrom(0.0)">
                                      <p:cBhvr>
                                        <p:cTn id="10" dur="39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repeatCount="indefinite" fill="hold" display="0">
                  <p:stCondLst>
                    <p:cond delay="indefinite"/>
                  </p:stCondLst>
                  <p:endCondLst>
                    <p:cond evt="onNext" delay="0">
                      <p:tgtEl>
                        <p:sldTgt/>
                      </p:tgtEl>
                    </p:cond>
                    <p:cond evt="onPrev" delay="0">
                      <p:tgtEl>
                        <p:sldTgt/>
                      </p:tgtEl>
                    </p:cond>
                  </p:endCondLst>
                </p:cTn>
                <p:tgtEl>
                  <p:spTgt spid="5"/>
                </p:tgtEl>
              </p:cMediaNode>
            </p:video>
            <p:video>
              <p:cMediaNode>
                <p:cTn id="12" repeatCount="indefinite" fill="hold" display="0">
                  <p:stCondLst>
                    <p:cond delay="indefinite"/>
                  </p:stCondLst>
                  <p:endCondLst>
                    <p:cond evt="onNext" delay="0">
                      <p:tgtEl>
                        <p:sldTgt/>
                      </p:tgtEl>
                    </p:cond>
                    <p:cond evt="onPrev" delay="0">
                      <p:tgtEl>
                        <p:sldTgt/>
                      </p:tgtEl>
                    </p:cond>
                  </p:endCondLst>
                </p:cTn>
                <p:tgtEl>
                  <p:spTgt spid="4"/>
                </p:tgtEl>
              </p:cMediaNode>
            </p:video>
            <p:video>
              <p:cMediaNode>
                <p:cTn id="13" repeatCount="indefinite"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 Virtual Chassis</a:t>
            </a:r>
            <a:endParaRPr lang="en-US" dirty="0"/>
          </a:p>
        </p:txBody>
      </p:sp>
      <p:pic>
        <p:nvPicPr>
          <p:cNvPr id="5" name="helix-pole_vc.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9"/>
          <a:srcRect/>
          <a:stretch>
            <a:fillRect/>
          </a:stretch>
        </p:blipFill>
        <p:spPr bwMode="auto">
          <a:xfrm>
            <a:off x="6096000" y="3962400"/>
            <a:ext cx="3454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helix-pole_fixed.wm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10"/>
          <a:srcRect/>
          <a:stretch>
            <a:fillRect/>
          </a:stretch>
        </p:blipFill>
        <p:spPr bwMode="auto">
          <a:xfrm>
            <a:off x="3276600" y="3962400"/>
            <a:ext cx="34036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Vessel_Pole_Brite.avi">
            <a:hlinkClick r:id="" action="ppaction://media"/>
          </p:cNvPr>
          <p:cNvPicPr>
            <a:picLocks noChangeAspect="1"/>
          </p:cNvPicPr>
          <p:nvPr>
            <a:videoFile r:link="rId6"/>
            <p:extLst>
              <p:ext uri="{DAA4B4D4-6D71-4841-9C94-3DE7FCFB9230}">
                <p14:media xmlns:p14="http://schemas.microsoft.com/office/powerpoint/2010/main" r:link="rId5"/>
              </p:ext>
            </p:extLst>
          </p:nvPr>
        </p:nvPicPr>
        <p:blipFill>
          <a:blip r:embed="rId11"/>
          <a:srcRect/>
          <a:stretch>
            <a:fillRect/>
          </a:stretch>
        </p:blipFill>
        <p:spPr bwMode="auto">
          <a:xfrm>
            <a:off x="4267200" y="1295400"/>
            <a:ext cx="41910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0" y="1219200"/>
            <a:ext cx="3657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90000"/>
              </a:lnSpc>
              <a:spcBef>
                <a:spcPct val="20000"/>
              </a:spcBef>
            </a:pPr>
            <a:r>
              <a:rPr lang="en-US" sz="2400" dirty="0" smtClean="0"/>
              <a:t>Optimal Coordinate from before minimizes orientation variation</a:t>
            </a:r>
            <a:endParaRPr lang="en-US" sz="2400" dirty="0"/>
          </a:p>
          <a:p>
            <a:pPr eaLnBrk="1" hangingPunct="1">
              <a:lnSpc>
                <a:spcPct val="90000"/>
              </a:lnSpc>
              <a:spcBef>
                <a:spcPct val="20000"/>
              </a:spcBef>
            </a:pPr>
            <a:endParaRPr lang="en-US" sz="2400" dirty="0"/>
          </a:p>
          <a:p>
            <a:pPr eaLnBrk="1" hangingPunct="1">
              <a:lnSpc>
                <a:spcPct val="90000"/>
              </a:lnSpc>
              <a:spcBef>
                <a:spcPct val="20000"/>
              </a:spcBef>
              <a:buFontTx/>
              <a:buChar char="•"/>
            </a:pPr>
            <a:r>
              <a:rPr lang="en-US" sz="2400" i="1" dirty="0" smtClean="0"/>
              <a:t>Approximate:  </a:t>
            </a:r>
            <a:r>
              <a:rPr lang="en-US" sz="2400" dirty="0"/>
              <a:t>Align with principal shape components via SVD.</a:t>
            </a:r>
          </a:p>
          <a:p>
            <a:pPr eaLnBrk="1" hangingPunct="1">
              <a:lnSpc>
                <a:spcPct val="90000"/>
              </a:lnSpc>
              <a:spcBef>
                <a:spcPct val="20000"/>
              </a:spcBef>
              <a:buFontTx/>
              <a:buChar char="•"/>
            </a:pPr>
            <a:endParaRPr lang="en-US" sz="2400" dirty="0"/>
          </a:p>
          <a:p>
            <a:pPr eaLnBrk="1" hangingPunct="1">
              <a:lnSpc>
                <a:spcPct val="90000"/>
              </a:lnSpc>
              <a:spcBef>
                <a:spcPct val="20000"/>
              </a:spcBef>
              <a:buFontTx/>
              <a:buChar char="•"/>
            </a:pPr>
            <a:r>
              <a:rPr lang="en-US" sz="2400" i="1" dirty="0"/>
              <a:t>Pipes: </a:t>
            </a:r>
            <a:r>
              <a:rPr lang="en-US" sz="2400" dirty="0"/>
              <a:t>Exploit symmetry to further align the frame with the centerline of the robot’s shape.</a:t>
            </a:r>
          </a:p>
        </p:txBody>
      </p:sp>
    </p:spTree>
    <p:extLst>
      <p:ext uri="{BB962C8B-B14F-4D97-AF65-F5344CB8AC3E}">
        <p14:creationId xmlns:p14="http://schemas.microsoft.com/office/powerpoint/2010/main" val="235054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145" fill="hold"/>
                                        <p:tgtEl>
                                          <p:spTgt spid="7"/>
                                        </p:tgtEl>
                                      </p:cBhvr>
                                    </p:cmd>
                                  </p:childTnLst>
                                </p:cTn>
                              </p:par>
                              <p:par>
                                <p:cTn id="7" presetID="1" presetClass="mediacall" presetSubtype="0" fill="hold" nodeType="withEffect">
                                  <p:stCondLst>
                                    <p:cond delay="0"/>
                                  </p:stCondLst>
                                  <p:childTnLst>
                                    <p:cmd type="call" cmd="playFrom(0.0)">
                                      <p:cBhvr>
                                        <p:cTn id="8" dur="3994" fill="hold"/>
                                        <p:tgtEl>
                                          <p:spTgt spid="6"/>
                                        </p:tgtEl>
                                      </p:cBhvr>
                                    </p:cmd>
                                  </p:childTnLst>
                                </p:cTn>
                              </p:par>
                              <p:par>
                                <p:cTn id="9" presetID="1" presetClass="mediacall" presetSubtype="0" fill="hold" nodeType="withEffect">
                                  <p:stCondLst>
                                    <p:cond delay="0"/>
                                  </p:stCondLst>
                                  <p:childTnLst>
                                    <p:cmd type="call" cmd="playFrom(0.0)">
                                      <p:cBhvr>
                                        <p:cTn id="10" dur="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endCondLst>
                    <p:cond evt="onNext" delay="0">
                      <p:tgtEl>
                        <p:sldTgt/>
                      </p:tgtEl>
                    </p:cond>
                    <p:cond evt="onPrev" delay="0">
                      <p:tgtEl>
                        <p:sldTgt/>
                      </p:tgtEl>
                    </p:cond>
                  </p:endCondLst>
                </p:cTn>
                <p:tgtEl>
                  <p:spTgt spid="7"/>
                </p:tgtEl>
              </p:cMediaNode>
            </p:video>
            <p:video>
              <p:cMediaNode>
                <p:cTn id="12" repeatCount="indefinite" fill="hold" display="0">
                  <p:stCondLst>
                    <p:cond delay="indefinite"/>
                  </p:stCondLst>
                  <p:endCondLst>
                    <p:cond evt="onNext" delay="0">
                      <p:tgtEl>
                        <p:sldTgt/>
                      </p:tgtEl>
                    </p:cond>
                    <p:cond evt="onPrev" delay="0">
                      <p:tgtEl>
                        <p:sldTgt/>
                      </p:tgtEl>
                    </p:cond>
                  </p:endCondLst>
                </p:cTn>
                <p:tgtEl>
                  <p:spTgt spid="6"/>
                </p:tgtEl>
              </p:cMediaNode>
            </p:video>
            <p:video>
              <p:cMediaNode>
                <p:cTn id="13" repeatCount="indefinite"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rtlCol="0">
            <a:normAutofit fontScale="90000"/>
          </a:bodyPr>
          <a:lstStyle/>
          <a:p>
            <a:pPr eaLnBrk="1" fontAlgn="auto" hangingPunct="1">
              <a:spcAft>
                <a:spcPts val="0"/>
              </a:spcAft>
              <a:defRPr/>
            </a:pPr>
            <a:r>
              <a:rPr lang="en-US" dirty="0" err="1" smtClean="0">
                <a:ea typeface="+mj-ea"/>
                <a:cs typeface="+mj-cs"/>
              </a:rPr>
              <a:t>Nonconservativity</a:t>
            </a:r>
            <a:r>
              <a:rPr lang="en-US" dirty="0" smtClean="0">
                <a:ea typeface="+mj-ea"/>
                <a:cs typeface="+mj-cs"/>
              </a:rPr>
              <a:t> and </a:t>
            </a:r>
            <a:r>
              <a:rPr lang="en-US" dirty="0" err="1" smtClean="0">
                <a:ea typeface="+mj-ea"/>
                <a:cs typeface="+mj-cs"/>
              </a:rPr>
              <a:t>Noncommutativity</a:t>
            </a:r>
            <a:endParaRPr lang="en-US" dirty="0" smtClean="0">
              <a:ea typeface="+mj-ea"/>
              <a:cs typeface="+mj-cs"/>
            </a:endParaRPr>
          </a:p>
        </p:txBody>
      </p:sp>
      <p:sp>
        <p:nvSpPr>
          <p:cNvPr id="8195" name="Content Placeholder 2"/>
          <p:cNvSpPr>
            <a:spLocks noGrp="1"/>
          </p:cNvSpPr>
          <p:nvPr>
            <p:ph idx="1"/>
          </p:nvPr>
        </p:nvSpPr>
        <p:spPr/>
        <p:txBody>
          <a:bodyPr/>
          <a:lstStyle/>
          <a:p>
            <a:pPr eaLnBrk="1" hangingPunct="1">
              <a:lnSpc>
                <a:spcPct val="90000"/>
              </a:lnSpc>
              <a:buFont typeface="Arial" charset="0"/>
              <a:buNone/>
            </a:pPr>
            <a:r>
              <a:rPr lang="en-US" smtClean="0">
                <a:ea typeface="MS PGothic" pitchFamily="34" charset="-128"/>
              </a:rPr>
              <a:t>Kinematic gaits operate on two basic principles:</a:t>
            </a:r>
          </a:p>
          <a:p>
            <a:pPr eaLnBrk="1" hangingPunct="1">
              <a:lnSpc>
                <a:spcPct val="90000"/>
              </a:lnSpc>
            </a:pPr>
            <a:endParaRPr lang="en-US" smtClean="0">
              <a:ea typeface="MS PGothic" pitchFamily="34" charset="-128"/>
            </a:endParaRPr>
          </a:p>
          <a:p>
            <a:pPr eaLnBrk="1" hangingPunct="1">
              <a:lnSpc>
                <a:spcPct val="90000"/>
              </a:lnSpc>
            </a:pPr>
            <a:r>
              <a:rPr lang="en-US" u="sng" smtClean="0">
                <a:ea typeface="MS PGothic" pitchFamily="34" charset="-128"/>
              </a:rPr>
              <a:t>Nonconservatvity:</a:t>
            </a:r>
            <a:r>
              <a:rPr lang="en-US" smtClean="0">
                <a:ea typeface="MS PGothic" pitchFamily="34" charset="-128"/>
              </a:rPr>
              <a:t> System pulls itself forward more than it pushes itself backward each cycle</a:t>
            </a:r>
          </a:p>
          <a:p>
            <a:pPr eaLnBrk="1" hangingPunct="1">
              <a:lnSpc>
                <a:spcPct val="90000"/>
              </a:lnSpc>
            </a:pPr>
            <a:endParaRPr lang="en-US" smtClean="0">
              <a:ea typeface="MS PGothic" pitchFamily="34" charset="-128"/>
            </a:endParaRPr>
          </a:p>
          <a:p>
            <a:pPr eaLnBrk="1" hangingPunct="1">
              <a:lnSpc>
                <a:spcPct val="90000"/>
              </a:lnSpc>
            </a:pPr>
            <a:r>
              <a:rPr lang="en-US" u="sng" smtClean="0">
                <a:ea typeface="MS PGothic" pitchFamily="34" charset="-128"/>
              </a:rPr>
              <a:t>Noncommutativity</a:t>
            </a:r>
            <a:r>
              <a:rPr lang="en-US" smtClean="0">
                <a:ea typeface="MS PGothic" pitchFamily="34" charset="-128"/>
              </a:rPr>
              <a:t>: System rotates during the course of the gait, so forward and backward motions do not directly cancel</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Virtual Chassis</a:t>
            </a:r>
            <a:endParaRPr lang="en-US" dirty="0"/>
          </a:p>
        </p:txBody>
      </p:sp>
      <p:sp>
        <p:nvSpPr>
          <p:cNvPr id="3" name="Content Placeholder 2"/>
          <p:cNvSpPr>
            <a:spLocks noGrp="1"/>
          </p:cNvSpPr>
          <p:nvPr>
            <p:ph idx="1"/>
          </p:nvPr>
        </p:nvSpPr>
        <p:spPr>
          <a:xfrm>
            <a:off x="457200" y="1600200"/>
            <a:ext cx="4800600" cy="5029200"/>
          </a:xfrm>
        </p:spPr>
        <p:txBody>
          <a:bodyPr>
            <a:normAutofit fontScale="92500" lnSpcReduction="10000"/>
          </a:bodyPr>
          <a:lstStyle/>
          <a:p>
            <a:pPr>
              <a:lnSpc>
                <a:spcPct val="90000"/>
              </a:lnSpc>
            </a:pPr>
            <a:r>
              <a:rPr lang="en-US" dirty="0" smtClean="0">
                <a:ea typeface="ＭＳ Ｐゴシック" pitchFamily="34" charset="-128"/>
              </a:rPr>
              <a:t>“Straighter</a:t>
            </a:r>
            <a:r>
              <a:rPr lang="en-US" dirty="0">
                <a:ea typeface="ＭＳ Ｐゴシック" pitchFamily="34" charset="-128"/>
              </a:rPr>
              <a:t>” paths in the world while executing gaits.</a:t>
            </a:r>
          </a:p>
          <a:p>
            <a:pPr>
              <a:lnSpc>
                <a:spcPct val="90000"/>
              </a:lnSpc>
            </a:pPr>
            <a:endParaRPr lang="en-US" dirty="0">
              <a:ea typeface="ＭＳ Ｐゴシック" pitchFamily="34" charset="-128"/>
            </a:endParaRPr>
          </a:p>
          <a:p>
            <a:pPr>
              <a:lnSpc>
                <a:spcPct val="90000"/>
              </a:lnSpc>
            </a:pPr>
            <a:r>
              <a:rPr lang="en-US" dirty="0">
                <a:ea typeface="ＭＳ Ｐゴシック" pitchFamily="34" charset="-128"/>
              </a:rPr>
              <a:t>Direction of displacement is independent of starting phase in the </a:t>
            </a:r>
            <a:r>
              <a:rPr lang="en-US" dirty="0" smtClean="0">
                <a:ea typeface="ＭＳ Ｐゴシック" pitchFamily="34" charset="-128"/>
              </a:rPr>
              <a:t>gait</a:t>
            </a:r>
          </a:p>
          <a:p>
            <a:pPr>
              <a:lnSpc>
                <a:spcPct val="90000"/>
              </a:lnSpc>
            </a:pPr>
            <a:endParaRPr lang="en-US" dirty="0">
              <a:ea typeface="ＭＳ Ｐゴシック" pitchFamily="34" charset="-128"/>
            </a:endParaRPr>
          </a:p>
          <a:p>
            <a:pPr>
              <a:lnSpc>
                <a:spcPct val="90000"/>
              </a:lnSpc>
            </a:pPr>
            <a:r>
              <a:rPr lang="en-US" dirty="0" smtClean="0">
                <a:ea typeface="ＭＳ Ｐゴシック" pitchFamily="34" charset="-128"/>
              </a:rPr>
              <a:t>Can alter bounding boxes on the fly</a:t>
            </a:r>
          </a:p>
          <a:p>
            <a:pPr>
              <a:lnSpc>
                <a:spcPct val="90000"/>
              </a:lnSpc>
            </a:pPr>
            <a:endParaRPr lang="en-US" dirty="0">
              <a:ea typeface="ＭＳ Ｐゴシック" pitchFamily="34" charset="-128"/>
            </a:endParaRPr>
          </a:p>
          <a:p>
            <a:pPr>
              <a:lnSpc>
                <a:spcPct val="90000"/>
              </a:lnSpc>
            </a:pPr>
            <a:r>
              <a:rPr lang="en-US" dirty="0" smtClean="0">
                <a:ea typeface="ＭＳ Ｐゴシック" pitchFamily="34" charset="-128"/>
              </a:rPr>
              <a:t>Plan for other terrains</a:t>
            </a:r>
          </a:p>
          <a:p>
            <a:pPr>
              <a:lnSpc>
                <a:spcPct val="90000"/>
              </a:lnSpc>
            </a:pPr>
            <a:endParaRPr lang="en-US" dirty="0">
              <a:ea typeface="ＭＳ Ｐゴシック" pitchFamily="34" charset="-128"/>
            </a:endParaRPr>
          </a:p>
          <a:p>
            <a:pPr marL="0" indent="0">
              <a:lnSpc>
                <a:spcPct val="90000"/>
              </a:lnSpc>
              <a:buNone/>
            </a:pPr>
            <a:endParaRPr lang="en-US" dirty="0"/>
          </a:p>
        </p:txBody>
      </p:sp>
      <p:sp>
        <p:nvSpPr>
          <p:cNvPr id="5" name="TextBox 4"/>
          <p:cNvSpPr txBox="1"/>
          <p:nvPr/>
        </p:nvSpPr>
        <p:spPr>
          <a:xfrm>
            <a:off x="5791200" y="5074303"/>
            <a:ext cx="3200400" cy="1754326"/>
          </a:xfrm>
          <a:prstGeom prst="rect">
            <a:avLst/>
          </a:prstGeom>
          <a:noFill/>
        </p:spPr>
        <p:txBody>
          <a:bodyPr wrap="square" rtlCol="0">
            <a:spAutoFit/>
          </a:bodyPr>
          <a:lstStyle/>
          <a:p>
            <a:r>
              <a:rPr lang="en-US" sz="2400" dirty="0" smtClean="0"/>
              <a:t>Open Issues</a:t>
            </a:r>
          </a:p>
          <a:p>
            <a:endParaRPr lang="en-US" sz="1200" dirty="0"/>
          </a:p>
          <a:p>
            <a:pPr marL="342900" indent="-342900">
              <a:buFont typeface="Arial" pitchFamily="34" charset="0"/>
              <a:buChar char="•"/>
            </a:pPr>
            <a:r>
              <a:rPr lang="en-US" sz="2400" dirty="0" smtClean="0"/>
              <a:t>Need to implement</a:t>
            </a:r>
          </a:p>
          <a:p>
            <a:pPr marL="342900" indent="-342900">
              <a:buFont typeface="Arial" pitchFamily="34" charset="0"/>
              <a:buChar char="•"/>
            </a:pPr>
            <a:r>
              <a:rPr lang="en-US" sz="2400" dirty="0" smtClean="0"/>
              <a:t>Transitions</a:t>
            </a:r>
          </a:p>
          <a:p>
            <a:pPr marL="342900" indent="-342900">
              <a:buFont typeface="Arial" pitchFamily="34" charset="0"/>
              <a:buChar char="•"/>
            </a:pPr>
            <a:r>
              <a:rPr lang="en-US" sz="2400" dirty="0" smtClean="0"/>
              <a:t>Non-gait motions</a:t>
            </a:r>
            <a:endParaRPr lang="en-US" sz="2400" dirty="0"/>
          </a:p>
        </p:txBody>
      </p:sp>
      <p:pic>
        <p:nvPicPr>
          <p:cNvPr id="4" name="AbstractedSnakeRRT_with_tree2_w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38800" y="1447800"/>
            <a:ext cx="3200400" cy="3200400"/>
          </a:xfrm>
          <a:prstGeom prst="rect">
            <a:avLst/>
          </a:prstGeom>
        </p:spPr>
      </p:pic>
    </p:spTree>
    <p:extLst>
      <p:ext uri="{BB962C8B-B14F-4D97-AF65-F5344CB8AC3E}">
        <p14:creationId xmlns:p14="http://schemas.microsoft.com/office/powerpoint/2010/main" val="2835607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p:txBody>
          <a:bodyPr/>
          <a:lstStyle/>
          <a:p>
            <a:pPr eaLnBrk="1" hangingPunct="1"/>
            <a:r>
              <a:rPr lang="en-US" smtClean="0">
                <a:ea typeface="MS PGothic" pitchFamily="34" charset="-128"/>
              </a:rPr>
              <a:t>Combining Nonconservativity and Noncommutativity</a:t>
            </a:r>
          </a:p>
        </p:txBody>
      </p:sp>
      <p:sp>
        <p:nvSpPr>
          <p:cNvPr id="23555" name="TextBox 3"/>
          <p:cNvSpPr txBox="1">
            <a:spLocks noChangeArrowheads="1"/>
          </p:cNvSpPr>
          <p:nvPr/>
        </p:nvSpPr>
        <p:spPr bwMode="auto">
          <a:xfrm>
            <a:off x="1100138" y="2098675"/>
            <a:ext cx="6407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Is it legitimate to just add nonconservative and noncommutative elements together?</a:t>
            </a:r>
          </a:p>
        </p:txBody>
      </p:sp>
      <p:sp>
        <p:nvSpPr>
          <p:cNvPr id="23556" name="TextBox 4"/>
          <p:cNvSpPr txBox="1">
            <a:spLocks noChangeArrowheads="1"/>
          </p:cNvSpPr>
          <p:nvPr/>
        </p:nvSpPr>
        <p:spPr bwMode="auto">
          <a:xfrm>
            <a:off x="2614613" y="2928938"/>
            <a:ext cx="3914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2800"/>
              <a:t>Yes (as an approximation)</a:t>
            </a:r>
          </a:p>
        </p:txBody>
      </p:sp>
      <p:sp>
        <p:nvSpPr>
          <p:cNvPr id="23557" name="TextBox 5"/>
          <p:cNvSpPr txBox="1">
            <a:spLocks noChangeArrowheads="1"/>
          </p:cNvSpPr>
          <p:nvPr/>
        </p:nvSpPr>
        <p:spPr bwMode="auto">
          <a:xfrm>
            <a:off x="295275" y="3503613"/>
            <a:ext cx="8391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Exponential coordinates (average velocity for normalized time) of net displacement over a cycle are in general</a:t>
            </a:r>
          </a:p>
        </p:txBody>
      </p:sp>
      <p:sp>
        <p:nvSpPr>
          <p:cNvPr id="23558" name="Picture 6"/>
          <p:cNvSpPr>
            <a:spLocks noChangeAspect="1"/>
          </p:cNvSpPr>
          <p:nvPr/>
        </p:nvSpPr>
        <p:spPr bwMode="auto">
          <a:xfrm>
            <a:off x="4572000" y="342900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9" name="Picture 7"/>
          <p:cNvSpPr>
            <a:spLocks noChangeAspect="1"/>
          </p:cNvSpPr>
          <p:nvPr/>
        </p:nvSpPr>
        <p:spPr bwMode="auto">
          <a:xfrm>
            <a:off x="4572000" y="342900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0" name="Picture 8"/>
          <p:cNvSpPr>
            <a:spLocks noChangeAspect="1"/>
          </p:cNvSpPr>
          <p:nvPr/>
        </p:nvSpPr>
        <p:spPr bwMode="auto">
          <a:xfrm>
            <a:off x="4572000" y="342900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3561"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1488" y="4724400"/>
            <a:ext cx="5715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TextBox 10"/>
          <p:cNvSpPr txBox="1">
            <a:spLocks noChangeArrowheads="1"/>
          </p:cNvSpPr>
          <p:nvPr/>
        </p:nvSpPr>
        <p:spPr bwMode="auto">
          <a:xfrm>
            <a:off x="2433638" y="5368925"/>
            <a:ext cx="21082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200" b="1"/>
              <a:t>d </a:t>
            </a:r>
            <a:r>
              <a:rPr lang="en-US" sz="1200"/>
              <a:t>is the </a:t>
            </a:r>
            <a:r>
              <a:rPr lang="en-US" sz="1200" i="1"/>
              <a:t>exterior derivative</a:t>
            </a:r>
            <a:r>
              <a:rPr lang="en-US" sz="1200"/>
              <a:t>, which is like the curl, but more technically correct for talking about covectors</a:t>
            </a:r>
            <a:endParaRPr lang="en-US" sz="1200" b="1"/>
          </a:p>
        </p:txBody>
      </p:sp>
      <p:sp>
        <p:nvSpPr>
          <p:cNvPr id="23563" name="TextBox 11"/>
          <p:cNvSpPr txBox="1">
            <a:spLocks noChangeArrowheads="1"/>
          </p:cNvSpPr>
          <p:nvPr/>
        </p:nvSpPr>
        <p:spPr bwMode="auto">
          <a:xfrm>
            <a:off x="4308475" y="4327525"/>
            <a:ext cx="2030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200"/>
              <a:t>[A</a:t>
            </a:r>
            <a:r>
              <a:rPr lang="en-US" sz="1200" baseline="-25000"/>
              <a:t>1</a:t>
            </a:r>
            <a:r>
              <a:rPr lang="en-US" sz="1200"/>
              <a:t>,A</a:t>
            </a:r>
            <a:r>
              <a:rPr lang="en-US" sz="1200" baseline="-25000"/>
              <a:t>2</a:t>
            </a:r>
            <a:r>
              <a:rPr lang="en-US" sz="1200"/>
              <a:t>] is the </a:t>
            </a:r>
            <a:r>
              <a:rPr lang="en-US" sz="1200" i="1"/>
              <a:t>local</a:t>
            </a:r>
            <a:r>
              <a:rPr lang="en-US" sz="1200"/>
              <a:t> Lie bracket, as if A did not change with </a:t>
            </a:r>
            <a:r>
              <a:rPr lang="en-US" sz="1200" i="1"/>
              <a:t>r</a:t>
            </a:r>
            <a:endParaRPr lang="en-US" sz="1200"/>
          </a:p>
        </p:txBody>
      </p:sp>
      <p:sp>
        <p:nvSpPr>
          <p:cNvPr id="23564" name="TextBox 12"/>
          <p:cNvSpPr txBox="1">
            <a:spLocks noChangeArrowheads="1"/>
          </p:cNvSpPr>
          <p:nvPr/>
        </p:nvSpPr>
        <p:spPr bwMode="auto">
          <a:xfrm>
            <a:off x="5476875" y="5500688"/>
            <a:ext cx="28924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200"/>
              <a:t>Higher order terms are linearizaton error in local Lie bracket, and noncommutativity interacting with nonconservativity</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215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p:txBody>
          <a:bodyPr/>
          <a:lstStyle/>
          <a:p>
            <a:pPr eaLnBrk="1" hangingPunct="1"/>
            <a:r>
              <a:rPr lang="en-US" smtClean="0">
                <a:ea typeface="MS PGothic" pitchFamily="34" charset="-128"/>
              </a:rPr>
              <a:t>Derivation for this equivalence</a:t>
            </a:r>
          </a:p>
        </p:txBody>
      </p:sp>
      <p:sp>
        <p:nvSpPr>
          <p:cNvPr id="24579" name="TextBox 3"/>
          <p:cNvSpPr txBox="1">
            <a:spLocks noChangeArrowheads="1"/>
          </p:cNvSpPr>
          <p:nvPr/>
        </p:nvSpPr>
        <p:spPr bwMode="auto">
          <a:xfrm>
            <a:off x="1042988" y="1658938"/>
            <a:ext cx="412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Full Lie bracket on the configuration space</a:t>
            </a:r>
          </a:p>
        </p:txBody>
      </p:sp>
      <p:sp>
        <p:nvSpPr>
          <p:cNvPr id="24580" name="TextBox 6"/>
          <p:cNvSpPr txBox="1">
            <a:spLocks noChangeArrowheads="1"/>
          </p:cNvSpPr>
          <p:nvPr/>
        </p:nvSpPr>
        <p:spPr bwMode="auto">
          <a:xfrm>
            <a:off x="454025" y="4278313"/>
            <a:ext cx="4659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Conditions we can apply for these shape inputs:</a:t>
            </a:r>
          </a:p>
        </p:txBody>
      </p:sp>
      <p:pic>
        <p:nvPicPr>
          <p:cNvPr id="24581"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2938" y="5053013"/>
            <a:ext cx="800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9"/>
          <p:cNvSpPr txBox="1">
            <a:spLocks noChangeArrowheads="1"/>
          </p:cNvSpPr>
          <p:nvPr/>
        </p:nvSpPr>
        <p:spPr bwMode="auto">
          <a:xfrm>
            <a:off x="595313" y="3667125"/>
            <a:ext cx="3730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Differential cycle in the shape space is </a:t>
            </a:r>
          </a:p>
        </p:txBody>
      </p:sp>
      <p:pic>
        <p:nvPicPr>
          <p:cNvPr id="2458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91013" y="3692525"/>
            <a:ext cx="2933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16163" y="5091113"/>
            <a:ext cx="63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Box 12"/>
          <p:cNvSpPr txBox="1">
            <a:spLocks noChangeArrowheads="1"/>
          </p:cNvSpPr>
          <p:nvPr/>
        </p:nvSpPr>
        <p:spPr bwMode="auto">
          <a:xfrm>
            <a:off x="1541463" y="5180013"/>
            <a:ext cx="538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and</a:t>
            </a:r>
          </a:p>
        </p:txBody>
      </p:sp>
      <p:sp>
        <p:nvSpPr>
          <p:cNvPr id="24586" name="TextBox 13"/>
          <p:cNvSpPr txBox="1">
            <a:spLocks noChangeArrowheads="1"/>
          </p:cNvSpPr>
          <p:nvPr/>
        </p:nvSpPr>
        <p:spPr bwMode="auto">
          <a:xfrm>
            <a:off x="79375" y="5634038"/>
            <a:ext cx="34115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200"/>
              <a:t>(shape  input vector field components are constant)</a:t>
            </a:r>
          </a:p>
        </p:txBody>
      </p:sp>
      <p:grpSp>
        <p:nvGrpSpPr>
          <p:cNvPr id="24587" name="Group 15"/>
          <p:cNvGrpSpPr>
            <a:grpSpLocks/>
          </p:cNvGrpSpPr>
          <p:nvPr/>
        </p:nvGrpSpPr>
        <p:grpSpPr bwMode="auto">
          <a:xfrm>
            <a:off x="1177925" y="2201863"/>
            <a:ext cx="6296025" cy="1308100"/>
            <a:chOff x="643197" y="2201596"/>
            <a:chExt cx="6296661" cy="1308100"/>
          </a:xfrm>
        </p:grpSpPr>
        <p:pic>
          <p:nvPicPr>
            <p:cNvPr id="24596" name="Picture 4"/>
            <p:cNvPicPr>
              <a:picLocks noChangeAspect="1"/>
            </p:cNvPicPr>
            <p:nvPr/>
          </p:nvPicPr>
          <p:blipFill>
            <a:blip r:embed="rId5">
              <a:extLst>
                <a:ext uri="{28A0092B-C50C-407E-A947-70E740481C1C}">
                  <a14:useLocalDpi xmlns:a14="http://schemas.microsoft.com/office/drawing/2010/main" val="0"/>
                </a:ext>
              </a:extLst>
            </a:blip>
            <a:srcRect l="29343" r="8798"/>
            <a:stretch>
              <a:fillRect/>
            </a:stretch>
          </p:blipFill>
          <p:spPr bwMode="auto">
            <a:xfrm>
              <a:off x="3435910" y="2201596"/>
              <a:ext cx="350394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7"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3197" y="2532099"/>
              <a:ext cx="28194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88" name="Picture 1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776663" y="4876800"/>
            <a:ext cx="5092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p:cNvCxnSpPr>
            <a:cxnSpLocks noChangeShapeType="1"/>
          </p:cNvCxnSpPr>
          <p:nvPr/>
        </p:nvCxnSpPr>
        <p:spPr bwMode="auto">
          <a:xfrm>
            <a:off x="3640138" y="4921250"/>
            <a:ext cx="0" cy="1735138"/>
          </a:xfrm>
          <a:prstGeom prst="line">
            <a:avLst/>
          </a:prstGeom>
          <a:noFill/>
          <a:ln w="12700">
            <a:solidFill>
              <a:schemeClr val="tx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590" name="TextBox 19"/>
          <p:cNvSpPr txBox="1">
            <a:spLocks noChangeArrowheads="1"/>
          </p:cNvSpPr>
          <p:nvPr/>
        </p:nvSpPr>
        <p:spPr bwMode="auto">
          <a:xfrm>
            <a:off x="6588125" y="4598988"/>
            <a:ext cx="17335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200"/>
              <a:t>(</a:t>
            </a:r>
            <a:r>
              <a:rPr lang="en-US" sz="1200" i="1"/>
              <a:t>T</a:t>
            </a:r>
            <a:r>
              <a:rPr lang="en-US" sz="1200" i="1" baseline="-25000"/>
              <a:t>e</a:t>
            </a:r>
            <a:r>
              <a:rPr lang="en-US" sz="1200" i="1"/>
              <a:t>L</a:t>
            </a:r>
            <a:r>
              <a:rPr lang="en-US" sz="1200" i="1" baseline="-25000"/>
              <a:t>g</a:t>
            </a:r>
            <a:r>
              <a:rPr lang="en-US" sz="1200"/>
              <a:t> is independent of </a:t>
            </a:r>
            <a:r>
              <a:rPr lang="en-US" sz="1200" i="1"/>
              <a:t>r</a:t>
            </a:r>
            <a:r>
              <a:rPr lang="en-US" sz="1200"/>
              <a:t>)</a:t>
            </a:r>
          </a:p>
        </p:txBody>
      </p:sp>
      <p:cxnSp>
        <p:nvCxnSpPr>
          <p:cNvPr id="22" name="Straight Connector 21"/>
          <p:cNvCxnSpPr>
            <a:cxnSpLocks noChangeShapeType="1"/>
          </p:cNvCxnSpPr>
          <p:nvPr/>
        </p:nvCxnSpPr>
        <p:spPr bwMode="auto">
          <a:xfrm>
            <a:off x="6588125" y="4876800"/>
            <a:ext cx="1031875" cy="520700"/>
          </a:xfrm>
          <a:prstGeom prst="line">
            <a:avLst/>
          </a:prstGeom>
          <a:noFill/>
          <a:ln w="254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24592"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97300" y="5724525"/>
            <a:ext cx="5156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p:cNvCxnSpPr>
            <a:cxnSpLocks noChangeShapeType="1"/>
          </p:cNvCxnSpPr>
          <p:nvPr/>
        </p:nvCxnSpPr>
        <p:spPr bwMode="auto">
          <a:xfrm>
            <a:off x="7654925" y="5826125"/>
            <a:ext cx="1031875" cy="520700"/>
          </a:xfrm>
          <a:prstGeom prst="line">
            <a:avLst/>
          </a:prstGeom>
          <a:noFill/>
          <a:ln w="254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4594" name="TextBox 25"/>
          <p:cNvSpPr txBox="1">
            <a:spLocks noChangeArrowheads="1"/>
          </p:cNvSpPr>
          <p:nvPr/>
        </p:nvSpPr>
        <p:spPr bwMode="auto">
          <a:xfrm>
            <a:off x="7410450" y="6430963"/>
            <a:ext cx="1609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200"/>
              <a:t>(</a:t>
            </a:r>
            <a:r>
              <a:rPr lang="en-US" sz="1200" i="1"/>
              <a:t>A </a:t>
            </a:r>
            <a:r>
              <a:rPr lang="en-US" sz="1200"/>
              <a:t>is independent of </a:t>
            </a:r>
            <a:r>
              <a:rPr lang="en-US" sz="1200" i="1"/>
              <a:t>g</a:t>
            </a:r>
            <a:r>
              <a:rPr lang="en-US" sz="1200"/>
              <a:t>)</a:t>
            </a:r>
          </a:p>
        </p:txBody>
      </p:sp>
      <p:sp>
        <p:nvSpPr>
          <p:cNvPr id="24595" name="TextBox 26"/>
          <p:cNvSpPr txBox="1">
            <a:spLocks noChangeArrowheads="1"/>
          </p:cNvSpPr>
          <p:nvPr/>
        </p:nvSpPr>
        <p:spPr bwMode="auto">
          <a:xfrm>
            <a:off x="103188" y="5911850"/>
            <a:ext cx="32083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400"/>
              <a:t>Top half of full Lie bracket is thus zero, which makes sense: over a cycle in the shape space, there should be no residual change of shape</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p:txBody>
          <a:bodyPr/>
          <a:lstStyle/>
          <a:p>
            <a:pPr eaLnBrk="1" hangingPunct="1"/>
            <a:r>
              <a:rPr lang="en-US" smtClean="0">
                <a:ea typeface="MS PGothic" pitchFamily="34" charset="-128"/>
              </a:rPr>
              <a:t>Derivation, continued</a:t>
            </a:r>
          </a:p>
        </p:txBody>
      </p:sp>
      <p:pic>
        <p:nvPicPr>
          <p:cNvPr id="2560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1225" y="274638"/>
            <a:ext cx="1703388"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1525" y="4691063"/>
            <a:ext cx="423703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8"/>
          <p:cNvPicPr>
            <a:picLocks noChangeAspect="1"/>
          </p:cNvPicPr>
          <p:nvPr/>
        </p:nvPicPr>
        <p:blipFill>
          <a:blip r:embed="rId4">
            <a:extLst>
              <a:ext uri="{28A0092B-C50C-407E-A947-70E740481C1C}">
                <a14:useLocalDpi xmlns:a14="http://schemas.microsoft.com/office/drawing/2010/main" val="0"/>
              </a:ext>
            </a:extLst>
          </a:blip>
          <a:srcRect l="33728" r="8798"/>
          <a:stretch>
            <a:fillRect/>
          </a:stretch>
        </p:blipFill>
        <p:spPr bwMode="auto">
          <a:xfrm>
            <a:off x="4133850" y="2490788"/>
            <a:ext cx="3255963"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1513" y="2998788"/>
            <a:ext cx="33401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6775" y="4208463"/>
            <a:ext cx="25908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12"/>
          <p:cNvPicPr>
            <a:picLocks noChangeAspect="1"/>
          </p:cNvPicPr>
          <p:nvPr/>
        </p:nvPicPr>
        <p:blipFill>
          <a:blip r:embed="rId7">
            <a:extLst>
              <a:ext uri="{28A0092B-C50C-407E-A947-70E740481C1C}">
                <a14:useLocalDpi xmlns:a14="http://schemas.microsoft.com/office/drawing/2010/main" val="0"/>
              </a:ext>
            </a:extLst>
          </a:blip>
          <a:srcRect b="69829"/>
          <a:stretch>
            <a:fillRect/>
          </a:stretch>
        </p:blipFill>
        <p:spPr bwMode="auto">
          <a:xfrm>
            <a:off x="866775" y="4411663"/>
            <a:ext cx="6108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TextBox 13"/>
          <p:cNvSpPr txBox="1">
            <a:spLocks noChangeArrowheads="1"/>
          </p:cNvSpPr>
          <p:nvPr/>
        </p:nvSpPr>
        <p:spPr bwMode="auto">
          <a:xfrm>
            <a:off x="6442075" y="4951413"/>
            <a:ext cx="25225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400"/>
              <a:t>(based condition from last slide)</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idx="4294967295"/>
          </p:nvPr>
        </p:nvSpPr>
        <p:spPr/>
        <p:txBody>
          <a:bodyPr/>
          <a:lstStyle/>
          <a:p>
            <a:pPr eaLnBrk="1" hangingPunct="1"/>
            <a:r>
              <a:rPr lang="en-US" smtClean="0">
                <a:ea typeface="MS PGothic" pitchFamily="34" charset="-128"/>
              </a:rPr>
              <a:t>Derivation, concluded</a:t>
            </a:r>
          </a:p>
        </p:txBody>
      </p:sp>
      <p:pic>
        <p:nvPicPr>
          <p:cNvPr id="2662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2713" y="1995488"/>
            <a:ext cx="61087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4"/>
          <p:cNvSpPr txBox="1">
            <a:spLocks noChangeArrowheads="1"/>
          </p:cNvSpPr>
          <p:nvPr/>
        </p:nvSpPr>
        <p:spPr bwMode="auto">
          <a:xfrm>
            <a:off x="1009650" y="1598613"/>
            <a:ext cx="2762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Collecting all terms gives us</a:t>
            </a:r>
          </a:p>
        </p:txBody>
      </p:sp>
      <p:sp>
        <p:nvSpPr>
          <p:cNvPr id="26629" name="TextBox 5"/>
          <p:cNvSpPr txBox="1">
            <a:spLocks noChangeArrowheads="1"/>
          </p:cNvSpPr>
          <p:nvPr/>
        </p:nvSpPr>
        <p:spPr bwMode="auto">
          <a:xfrm>
            <a:off x="1779588" y="3683000"/>
            <a:ext cx="23749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200"/>
              <a:t>(This is the curl/exterior derivative)</a:t>
            </a:r>
          </a:p>
        </p:txBody>
      </p:sp>
      <p:cxnSp>
        <p:nvCxnSpPr>
          <p:cNvPr id="9" name="Straight Arrow Connector 8"/>
          <p:cNvCxnSpPr>
            <a:cxnSpLocks noChangeShapeType="1"/>
          </p:cNvCxnSpPr>
          <p:nvPr/>
        </p:nvCxnSpPr>
        <p:spPr bwMode="auto">
          <a:xfrm flipV="1">
            <a:off x="2959100" y="3175000"/>
            <a:ext cx="0" cy="5080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2663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2938" y="3751263"/>
            <a:ext cx="34829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5513" y="4262438"/>
            <a:ext cx="309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TextBox 19"/>
          <p:cNvSpPr txBox="1">
            <a:spLocks noChangeArrowheads="1"/>
          </p:cNvSpPr>
          <p:nvPr/>
        </p:nvSpPr>
        <p:spPr bwMode="auto">
          <a:xfrm>
            <a:off x="7935913" y="3805238"/>
            <a:ext cx="9636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200"/>
              <a:t>(Make </a:t>
            </a:r>
            <a:r>
              <a:rPr lang="en-US" sz="1200" i="1"/>
              <a:t>g</a:t>
            </a:r>
            <a:r>
              <a:rPr lang="en-US" sz="1200" i="1" baseline="-25000"/>
              <a:t>0</a:t>
            </a:r>
            <a:r>
              <a:rPr lang="en-US" sz="1200" i="1"/>
              <a:t>=e</a:t>
            </a:r>
            <a:r>
              <a:rPr lang="en-US" sz="1200"/>
              <a:t>)</a:t>
            </a:r>
          </a:p>
        </p:txBody>
      </p:sp>
      <p:cxnSp>
        <p:nvCxnSpPr>
          <p:cNvPr id="21" name="Straight Arrow Connector 20"/>
          <p:cNvCxnSpPr>
            <a:cxnSpLocks noChangeShapeType="1"/>
          </p:cNvCxnSpPr>
          <p:nvPr/>
        </p:nvCxnSpPr>
        <p:spPr bwMode="auto">
          <a:xfrm flipV="1">
            <a:off x="5999163" y="3309938"/>
            <a:ext cx="0" cy="5080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6635" name="TextBox 21"/>
          <p:cNvSpPr txBox="1">
            <a:spLocks noChangeArrowheads="1"/>
          </p:cNvSpPr>
          <p:nvPr/>
        </p:nvSpPr>
        <p:spPr bwMode="auto">
          <a:xfrm>
            <a:off x="7935913" y="4276725"/>
            <a:ext cx="11239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200"/>
              <a:t>(Recognize this as an SE(2) Lie bracket)</a:t>
            </a:r>
          </a:p>
        </p:txBody>
      </p:sp>
      <p:pic>
        <p:nvPicPr>
          <p:cNvPr id="26636" name="Picture 2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1063" y="5527675"/>
            <a:ext cx="714216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7" name="TextBox 23"/>
          <p:cNvSpPr txBox="1">
            <a:spLocks noChangeArrowheads="1"/>
          </p:cNvSpPr>
          <p:nvPr/>
        </p:nvSpPr>
        <p:spPr bwMode="auto">
          <a:xfrm>
            <a:off x="896938" y="5000625"/>
            <a:ext cx="71659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Net result: nonconservative and noncommutative terms both appear in total Lie bracket</a:t>
            </a:r>
          </a:p>
        </p:txBody>
      </p:sp>
      <p:sp>
        <p:nvSpPr>
          <p:cNvPr id="26638" name="TextBox 24"/>
          <p:cNvSpPr txBox="1">
            <a:spLocks noChangeArrowheads="1"/>
          </p:cNvSpPr>
          <p:nvPr/>
        </p:nvSpPr>
        <p:spPr bwMode="auto">
          <a:xfrm>
            <a:off x="3719513" y="6486525"/>
            <a:ext cx="4741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This is the </a:t>
            </a:r>
            <a:r>
              <a:rPr lang="en-US" i="1"/>
              <a:t>curvature form</a:t>
            </a:r>
            <a:r>
              <a:rPr lang="en-US"/>
              <a:t> for the connection, </a:t>
            </a:r>
            <a:r>
              <a:rPr lang="en-US" i="1"/>
              <a:t>D</a:t>
            </a:r>
            <a:r>
              <a:rPr lang="en-US" b="1" i="1"/>
              <a:t>A</a:t>
            </a:r>
            <a:endParaRPr lang="en-US" b="1"/>
          </a:p>
        </p:txBody>
      </p:sp>
      <p:cxnSp>
        <p:nvCxnSpPr>
          <p:cNvPr id="26" name="Straight Arrow Connector 25"/>
          <p:cNvCxnSpPr>
            <a:cxnSpLocks noChangeShapeType="1"/>
          </p:cNvCxnSpPr>
          <p:nvPr/>
        </p:nvCxnSpPr>
        <p:spPr bwMode="auto">
          <a:xfrm flipV="1">
            <a:off x="6259513" y="6316663"/>
            <a:ext cx="0" cy="2540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Connector 28"/>
          <p:cNvCxnSpPr>
            <a:cxnSpLocks noChangeShapeType="1"/>
          </p:cNvCxnSpPr>
          <p:nvPr/>
        </p:nvCxnSpPr>
        <p:spPr bwMode="auto">
          <a:xfrm>
            <a:off x="5632450" y="6316663"/>
            <a:ext cx="1704975"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ea typeface="MS PGothic" pitchFamily="34" charset="-128"/>
              </a:rPr>
              <a:t>Nonconservativity Example</a:t>
            </a:r>
          </a:p>
        </p:txBody>
      </p:sp>
      <p:pic>
        <p:nvPicPr>
          <p:cNvPr id="9219" name="Picture 5" descr="floatthetavecexample.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1925" y="2247900"/>
            <a:ext cx="328295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5"/>
          <p:cNvPicPr>
            <a:picLocks noChangeAspect="1"/>
          </p:cNvPicPr>
          <p:nvPr/>
        </p:nvPicPr>
        <p:blipFill>
          <a:blip r:embed="rId5">
            <a:extLst>
              <a:ext uri="{28A0092B-C50C-407E-A947-70E740481C1C}">
                <a14:useLocalDpi xmlns:a14="http://schemas.microsoft.com/office/drawing/2010/main" val="0"/>
              </a:ext>
            </a:extLst>
          </a:blip>
          <a:srcRect l="88600"/>
          <a:stretch>
            <a:fillRect/>
          </a:stretch>
        </p:blipFill>
        <p:spPr bwMode="auto">
          <a:xfrm>
            <a:off x="1635125" y="1655763"/>
            <a:ext cx="912813"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7"/>
          <p:cNvSpPr txBox="1">
            <a:spLocks noChangeArrowheads="1"/>
          </p:cNvSpPr>
          <p:nvPr/>
        </p:nvSpPr>
        <p:spPr bwMode="auto">
          <a:xfrm>
            <a:off x="557213" y="5970588"/>
            <a:ext cx="8451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Gait </a:t>
            </a:r>
            <a:r>
              <a:rPr lang="en-US" altLang="en-US"/>
              <a:t>“</a:t>
            </a:r>
            <a:r>
              <a:rPr lang="en-US"/>
              <a:t>flows against</a:t>
            </a:r>
            <a:r>
              <a:rPr lang="en-US" altLang="en-US"/>
              <a:t>”</a:t>
            </a:r>
            <a:r>
              <a:rPr lang="en-US"/>
              <a:t> field more than it </a:t>
            </a:r>
            <a:r>
              <a:rPr lang="en-US" altLang="en-US"/>
              <a:t>“</a:t>
            </a:r>
            <a:r>
              <a:rPr lang="en-US"/>
              <a:t>flows with</a:t>
            </a:r>
            <a:r>
              <a:rPr lang="en-US" altLang="en-US"/>
              <a:t>”</a:t>
            </a:r>
            <a:r>
              <a:rPr lang="en-US"/>
              <a:t> it, and thus has net negative rotation.</a:t>
            </a:r>
          </a:p>
        </p:txBody>
      </p:sp>
      <p:pic>
        <p:nvPicPr>
          <p:cNvPr id="2056" name="B-gait-snake3.wmv">
            <a:hlinkClick r:id="" action="ppaction://media"/>
          </p:cNvPr>
          <p:cNvPicPr>
            <a:picLocks noRot="1" noChangeAspect="1" noChangeArrowheads="1"/>
          </p:cNvPicPr>
          <p:nvPr>
            <a:quickTimeFile r:link="rId1"/>
          </p:nvPr>
        </p:nvPicPr>
        <p:blipFill>
          <a:blip r:embed="rId6">
            <a:extLst>
              <a:ext uri="{28A0092B-C50C-407E-A947-70E740481C1C}">
                <a14:useLocalDpi xmlns:a14="http://schemas.microsoft.com/office/drawing/2010/main" val="0"/>
              </a:ext>
            </a:extLst>
          </a:blip>
          <a:srcRect/>
          <a:stretch>
            <a:fillRect/>
          </a:stretch>
        </p:blipFill>
        <p:spPr bwMode="auto">
          <a:xfrm>
            <a:off x="3787775" y="2817813"/>
            <a:ext cx="2905125"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B-gait-snake3.wmv">
            <a:hlinkClick r:id="" action="ppaction://media"/>
          </p:cNvPr>
          <p:cNvPicPr>
            <a:picLocks noRot="1" noChangeAspect="1"/>
          </p:cNvPicPr>
          <p:nvPr>
            <a:videoFile r:link="rId2"/>
          </p:nvPr>
        </p:nvPicPr>
        <p:blipFill>
          <a:blip r:embed="rId6">
            <a:extLst>
              <a:ext uri="{28A0092B-C50C-407E-A947-70E740481C1C}">
                <a14:useLocalDpi xmlns:a14="http://schemas.microsoft.com/office/drawing/2010/main" val="0"/>
              </a:ext>
            </a:extLst>
          </a:blip>
          <a:srcRect l="20041" t="18576" r="17372" b="15417"/>
          <a:stretch>
            <a:fillRect/>
          </a:stretch>
        </p:blipFill>
        <p:spPr bwMode="auto">
          <a:xfrm>
            <a:off x="4430713" y="2122488"/>
            <a:ext cx="3814762" cy="301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56"/>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056"/>
                                        </p:tgtEl>
                                      </p:cBhvr>
                                    </p:cmd>
                                  </p:childTnLst>
                                </p:cTn>
                              </p:par>
                            </p:childTnLst>
                          </p:cTn>
                        </p:par>
                      </p:childTnLst>
                    </p:cTn>
                  </p:par>
                </p:childTnLst>
              </p:cTn>
              <p:nextCondLst>
                <p:cond evt="onClick" delay="0">
                  <p:tgtEl>
                    <p:spTgt spid="2056"/>
                  </p:tgtEl>
                </p:cond>
              </p:nextCondLst>
            </p:seq>
            <p:video>
              <p:cMediaNode>
                <p:cTn id="7" fill="hold" display="0">
                  <p:stCondLst>
                    <p:cond delay="indefinite"/>
                  </p:stCondLst>
                  <p:endCondLst>
                    <p:cond evt="onNext" delay="0">
                      <p:tgtEl>
                        <p:sldTgt/>
                      </p:tgtEl>
                    </p:cond>
                    <p:cond evt="onPrev" delay="0">
                      <p:tgtEl>
                        <p:sldTgt/>
                      </p:tgtEl>
                    </p:cond>
                  </p:endCondLst>
                </p:cTn>
                <p:tgtEl>
                  <p:spTgt spid="2056"/>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video>
              <p:cMediaNode vol="80000">
                <p:cTn id="13"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4800" smtClean="0">
                <a:ea typeface="MS PGothic" pitchFamily="34" charset="-128"/>
              </a:rPr>
              <a:t>Stokes</a:t>
            </a:r>
            <a:r>
              <a:rPr lang="en-US" altLang="en-US" sz="4800" smtClean="0">
                <a:ea typeface="MS PGothic" pitchFamily="34" charset="-128"/>
              </a:rPr>
              <a:t>’</a:t>
            </a:r>
            <a:r>
              <a:rPr lang="en-US" sz="4800" smtClean="0">
                <a:ea typeface="MS PGothic" pitchFamily="34" charset="-128"/>
              </a:rPr>
              <a:t>s Theorem </a:t>
            </a:r>
            <a:r>
              <a:rPr lang="en-US" sz="4000" smtClean="0">
                <a:ea typeface="MS PGothic" pitchFamily="34" charset="-128"/>
              </a:rPr>
              <a:t/>
            </a:r>
            <a:br>
              <a:rPr lang="en-US" sz="4000" smtClean="0">
                <a:ea typeface="MS PGothic" pitchFamily="34" charset="-128"/>
              </a:rPr>
            </a:br>
            <a:r>
              <a:rPr lang="en-US" sz="3200" smtClean="0">
                <a:ea typeface="MS PGothic" pitchFamily="34" charset="-128"/>
              </a:rPr>
              <a:t>(vector calculus version)</a:t>
            </a:r>
          </a:p>
        </p:txBody>
      </p:sp>
      <p:pic>
        <p:nvPicPr>
          <p:cNvPr id="10243" name="Picture 3" descr="0010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1213" y="1768475"/>
            <a:ext cx="4217987"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4" descr="0006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00238"/>
            <a:ext cx="34290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5"/>
          <p:cNvSpPr txBox="1">
            <a:spLocks noChangeArrowheads="1"/>
          </p:cNvSpPr>
          <p:nvPr/>
        </p:nvSpPr>
        <p:spPr bwMode="auto">
          <a:xfrm>
            <a:off x="885825" y="5618163"/>
            <a:ext cx="7469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a:t>Line integral of a closed path on a vector field is equal to the area integral of the field</a:t>
            </a:r>
            <a:r>
              <a:rPr lang="en-US" altLang="en-US"/>
              <a:t>’</a:t>
            </a:r>
            <a:r>
              <a:rPr lang="en-US"/>
              <a:t>s </a:t>
            </a:r>
            <a:r>
              <a:rPr lang="en-US" i="1"/>
              <a:t>curl</a:t>
            </a:r>
            <a:r>
              <a:rPr lang="en-US"/>
              <a:t>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2958</TotalTime>
  <Words>5120</Words>
  <Application>Microsoft Office PowerPoint</Application>
  <PresentationFormat>On-screen Show (4:3)</PresentationFormat>
  <Paragraphs>438</Paragraphs>
  <Slides>75</Slides>
  <Notes>34</Notes>
  <HiddenSlides>0</HiddenSlides>
  <MMClips>27</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Chapter 5: Gaits and Cyclic Motion</vt:lpstr>
      <vt:lpstr>Motion planning</vt:lpstr>
      <vt:lpstr>Motion Planning</vt:lpstr>
      <vt:lpstr>Motion Planning</vt:lpstr>
      <vt:lpstr>Motion Planning</vt:lpstr>
      <vt:lpstr>Gaits</vt:lpstr>
      <vt:lpstr>Nonconservativity and Noncommutativity</vt:lpstr>
      <vt:lpstr>Nonconservativity Example</vt:lpstr>
      <vt:lpstr>Stokes’s Theorem  (vector calculus version)</vt:lpstr>
      <vt:lpstr>Curl</vt:lpstr>
      <vt:lpstr>Curl and the Floating Snake</vt:lpstr>
      <vt:lpstr>Gaits and Stokes’s theorem</vt:lpstr>
      <vt:lpstr>Gaits and Stokes’s theorem</vt:lpstr>
      <vt:lpstr>Gaits and Stokes’s theorem</vt:lpstr>
      <vt:lpstr>Gaits and Stokes’s theorem</vt:lpstr>
      <vt:lpstr>Mean Orientation</vt:lpstr>
      <vt:lpstr>Mean Orientation</vt:lpstr>
      <vt:lpstr>Mean Orientation</vt:lpstr>
      <vt:lpstr>PowerPoint Presentation</vt:lpstr>
      <vt:lpstr>PowerPoint Presentation</vt:lpstr>
      <vt:lpstr>Noncommutativity</vt:lpstr>
      <vt:lpstr>Lie Brackets</vt:lpstr>
      <vt:lpstr>Lie bracket on SE(2)</vt:lpstr>
      <vt:lpstr>Lie Bracket and the Car</vt:lpstr>
      <vt:lpstr>Importance of Lie brackets</vt:lpstr>
      <vt:lpstr>Importance of Lie brackets</vt:lpstr>
      <vt:lpstr>Lie Bracket and Larger Motions</vt:lpstr>
      <vt:lpstr>Lie Brackets and Exponential Maps</vt:lpstr>
      <vt:lpstr>PowerPoint Presentation</vt:lpstr>
      <vt:lpstr>Combining Nonconservativity and Noncommutativity</vt:lpstr>
      <vt:lpstr>Nonconservativity + Noncomunitativity</vt:lpstr>
      <vt:lpstr>Without and with</vt:lpstr>
      <vt:lpstr>Lets take a step back</vt:lpstr>
      <vt:lpstr>Still just an approximation</vt:lpstr>
      <vt:lpstr>What does this series mean?</vt:lpstr>
      <vt:lpstr>What does this series mean?</vt:lpstr>
      <vt:lpstr>What does this series mean?</vt:lpstr>
      <vt:lpstr>What does this series mean?</vt:lpstr>
      <vt:lpstr>Coordinate optimization</vt:lpstr>
      <vt:lpstr>Available coordinate choices</vt:lpstr>
      <vt:lpstr>PowerPoint Presentation</vt:lpstr>
      <vt:lpstr>New velocity for mean orientation</vt:lpstr>
      <vt:lpstr>New rotational vector field</vt:lpstr>
      <vt:lpstr>New rotational vector field</vt:lpstr>
      <vt:lpstr>New rotational vector field</vt:lpstr>
      <vt:lpstr>New rotational vector field</vt:lpstr>
      <vt:lpstr>Orientation during gait</vt:lpstr>
      <vt:lpstr>Optimal orientation</vt:lpstr>
      <vt:lpstr>PowerPoint Presentation</vt:lpstr>
      <vt:lpstr>Optimal orientation</vt:lpstr>
      <vt:lpstr>Optimal vs. Mean Orientation</vt:lpstr>
      <vt:lpstr>Orientation during gait</vt:lpstr>
      <vt:lpstr>PowerPoint Presentation</vt:lpstr>
      <vt:lpstr>Optimal position</vt:lpstr>
      <vt:lpstr>Optimal position</vt:lpstr>
      <vt:lpstr>Optimal coordinates</vt:lpstr>
      <vt:lpstr>Optimal coordinates</vt:lpstr>
      <vt:lpstr>Optimal coordinates</vt:lpstr>
      <vt:lpstr>Generality</vt:lpstr>
      <vt:lpstr>Floating snake</vt:lpstr>
      <vt:lpstr>Floating snake</vt:lpstr>
      <vt:lpstr>PowerPoint Presentation</vt:lpstr>
      <vt:lpstr>Trajectory comparison</vt:lpstr>
      <vt:lpstr>Coordinate optimization</vt:lpstr>
      <vt:lpstr>PowerPoint Presentation</vt:lpstr>
      <vt:lpstr>Snakes on a Plan (Hatton, Knepper, Travers, Droge, Egerstedt) </vt:lpstr>
      <vt:lpstr>Towards Simple Motion Models</vt:lpstr>
      <vt:lpstr>Virtual Chasis</vt:lpstr>
      <vt:lpstr>Compute Virtual Chassis</vt:lpstr>
      <vt:lpstr>Benefits of Virtual Chassis</vt:lpstr>
      <vt:lpstr>Combining Nonconservativity and Noncommutativity</vt:lpstr>
      <vt:lpstr>PowerPoint Presentation</vt:lpstr>
      <vt:lpstr>Derivation for this equivalence</vt:lpstr>
      <vt:lpstr>Derivation, continued</vt:lpstr>
      <vt:lpstr>Derivation, concluded</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Gaits and Cyclic Motion</dc:title>
  <dc:creator>Ross Hatton</dc:creator>
  <cp:lastModifiedBy>Howie Choset</cp:lastModifiedBy>
  <cp:revision>81</cp:revision>
  <dcterms:created xsi:type="dcterms:W3CDTF">2011-10-22T17:41:07Z</dcterms:created>
  <dcterms:modified xsi:type="dcterms:W3CDTF">2015-10-28T13:38:21Z</dcterms:modified>
</cp:coreProperties>
</file>